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notesSlides/notesSlide1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8.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6.xml" ContentType="application/vnd.openxmlformats-officedocument.presentationml.tags+xml"/>
  <Override PartName="/ppt/notesSlides/notesSlide50.xml" ContentType="application/vnd.openxmlformats-officedocument.presentationml.notesSlide+xml"/>
  <Override PartName="/ppt/tags/tag7.xml" ContentType="application/vnd.openxmlformats-officedocument.presentationml.tags+xml"/>
  <Override PartName="/ppt/notesSlides/notesSlide51.xml" ContentType="application/vnd.openxmlformats-officedocument.presentationml.notesSlide+xml"/>
  <Override PartName="/ppt/tags/tag8.xml" ContentType="application/vnd.openxmlformats-officedocument.presentationml.tags+xml"/>
  <Override PartName="/ppt/notesSlides/notesSlide52.xml" ContentType="application/vnd.openxmlformats-officedocument.presentationml.notesSlide+xml"/>
  <Override PartName="/ppt/tags/tag9.xml" ContentType="application/vnd.openxmlformats-officedocument.presentationml.tags+xml"/>
  <Override PartName="/ppt/notesSlides/notesSlide53.xml" ContentType="application/vnd.openxmlformats-officedocument.presentationml.notesSlide+xml"/>
  <Override PartName="/ppt/tags/tag10.xml" ContentType="application/vnd.openxmlformats-officedocument.presentationml.tags+xml"/>
  <Override PartName="/ppt/notesSlides/notesSlide54.xml" ContentType="application/vnd.openxmlformats-officedocument.presentationml.notesSlide+xml"/>
  <Override PartName="/ppt/tags/tag11.xml" ContentType="application/vnd.openxmlformats-officedocument.presentationml.tags+xml"/>
  <Override PartName="/ppt/notesSlides/notesSlide55.xml" ContentType="application/vnd.openxmlformats-officedocument.presentationml.notesSlide+xml"/>
  <Override PartName="/ppt/tags/tag12.xml" ContentType="application/vnd.openxmlformats-officedocument.presentationml.tags+xml"/>
  <Override PartName="/ppt/notesSlides/notesSlide56.xml" ContentType="application/vnd.openxmlformats-officedocument.presentationml.notesSlide+xml"/>
  <Override PartName="/ppt/tags/tag13.xml" ContentType="application/vnd.openxmlformats-officedocument.presentationml.tags+xml"/>
  <Override PartName="/ppt/notesSlides/notesSlide57.xml" ContentType="application/vnd.openxmlformats-officedocument.presentationml.notesSlide+xml"/>
  <Override PartName="/ppt/tags/tag14.xml" ContentType="application/vnd.openxmlformats-officedocument.presentationml.tags+xml"/>
  <Override PartName="/ppt/notesSlides/notesSlide58.xml" ContentType="application/vnd.openxmlformats-officedocument.presentationml.notesSlide+xml"/>
  <Override PartName="/ppt/tags/tag15.xml" ContentType="application/vnd.openxmlformats-officedocument.presentationml.tags+xml"/>
  <Override PartName="/ppt/notesSlides/notesSlide59.xml" ContentType="application/vnd.openxmlformats-officedocument.presentationml.notesSlide+xml"/>
  <Override PartName="/ppt/tags/tag16.xml" ContentType="application/vnd.openxmlformats-officedocument.presentationml.tags+xml"/>
  <Override PartName="/ppt/notesSlides/notesSlide60.xml" ContentType="application/vnd.openxmlformats-officedocument.presentationml.notesSlide+xml"/>
  <Override PartName="/ppt/tags/tag17.xml" ContentType="application/vnd.openxmlformats-officedocument.presentationml.tags+xml"/>
  <Override PartName="/ppt/notesSlides/notesSlide61.xml" ContentType="application/vnd.openxmlformats-officedocument.presentationml.notesSlide+xml"/>
  <Override PartName="/ppt/tags/tag18.xml" ContentType="application/vnd.openxmlformats-officedocument.presentationml.tags+xml"/>
  <Override PartName="/ppt/notesSlides/notesSlide62.xml" ContentType="application/vnd.openxmlformats-officedocument.presentationml.notesSlide+xml"/>
  <Override PartName="/ppt/tags/tag19.xml" ContentType="application/vnd.openxmlformats-officedocument.presentationml.tags+xml"/>
  <Override PartName="/ppt/notesSlides/notesSlide63.xml" ContentType="application/vnd.openxmlformats-officedocument.presentationml.notesSlide+xml"/>
  <Override PartName="/ppt/tags/tag20.xml" ContentType="application/vnd.openxmlformats-officedocument.presentationml.tags+xml"/>
  <Override PartName="/ppt/notesSlides/notesSlide64.xml" ContentType="application/vnd.openxmlformats-officedocument.presentationml.notesSlide+xml"/>
  <Override PartName="/ppt/tags/tag21.xml" ContentType="application/vnd.openxmlformats-officedocument.presentationml.tags+xml"/>
  <Override PartName="/ppt/notesSlides/notesSlide65.xml" ContentType="application/vnd.openxmlformats-officedocument.presentationml.notesSlide+xml"/>
  <Override PartName="/ppt/tags/tag22.xml" ContentType="application/vnd.openxmlformats-officedocument.presentationml.tags+xml"/>
  <Override PartName="/ppt/notesSlides/notesSlide66.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6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68.xml" ContentType="application/vnd.openxmlformats-officedocument.presentationml.notesSlide+xml"/>
  <Override PartName="/ppt/tags/tag27.xml" ContentType="application/vnd.openxmlformats-officedocument.presentationml.tags+xml"/>
  <Override PartName="/ppt/notesSlides/notesSlide69.xml" ContentType="application/vnd.openxmlformats-officedocument.presentationml.notesSlide+xml"/>
  <Override PartName="/ppt/tags/tag28.xml" ContentType="application/vnd.openxmlformats-officedocument.presentationml.tags+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 id="2147483650" r:id="rId6"/>
    <p:sldMasterId id="2147483655" r:id="rId7"/>
    <p:sldMasterId id="2147483652" r:id="rId8"/>
    <p:sldMasterId id="2147483663" r:id="rId9"/>
  </p:sldMasterIdLst>
  <p:notesMasterIdLst>
    <p:notesMasterId r:id="rId91"/>
  </p:notesMasterIdLst>
  <p:handoutMasterIdLst>
    <p:handoutMasterId r:id="rId92"/>
  </p:handoutMasterIdLst>
  <p:sldIdLst>
    <p:sldId id="256" r:id="rId10"/>
    <p:sldId id="266" r:id="rId11"/>
    <p:sldId id="268" r:id="rId12"/>
    <p:sldId id="270" r:id="rId13"/>
    <p:sldId id="263" r:id="rId14"/>
    <p:sldId id="871" r:id="rId15"/>
    <p:sldId id="867" r:id="rId16"/>
    <p:sldId id="866" r:id="rId17"/>
    <p:sldId id="868" r:id="rId18"/>
    <p:sldId id="872" r:id="rId19"/>
    <p:sldId id="869" r:id="rId20"/>
    <p:sldId id="874" r:id="rId21"/>
    <p:sldId id="873" r:id="rId22"/>
    <p:sldId id="870" r:id="rId23"/>
    <p:sldId id="875" r:id="rId24"/>
    <p:sldId id="876" r:id="rId25"/>
    <p:sldId id="877" r:id="rId26"/>
    <p:sldId id="815" r:id="rId27"/>
    <p:sldId id="292" r:id="rId28"/>
    <p:sldId id="421" r:id="rId29"/>
    <p:sldId id="294" r:id="rId30"/>
    <p:sldId id="816" r:id="rId31"/>
    <p:sldId id="817" r:id="rId32"/>
    <p:sldId id="863" r:id="rId33"/>
    <p:sldId id="818" r:id="rId34"/>
    <p:sldId id="819" r:id="rId35"/>
    <p:sldId id="865" r:id="rId36"/>
    <p:sldId id="821" r:id="rId37"/>
    <p:sldId id="822" r:id="rId38"/>
    <p:sldId id="282" r:id="rId39"/>
    <p:sldId id="824" r:id="rId40"/>
    <p:sldId id="825" r:id="rId41"/>
    <p:sldId id="826" r:id="rId42"/>
    <p:sldId id="862" r:id="rId43"/>
    <p:sldId id="827" r:id="rId44"/>
    <p:sldId id="828" r:id="rId45"/>
    <p:sldId id="829" r:id="rId46"/>
    <p:sldId id="878" r:id="rId47"/>
    <p:sldId id="831" r:id="rId48"/>
    <p:sldId id="833" r:id="rId49"/>
    <p:sldId id="835" r:id="rId50"/>
    <p:sldId id="836" r:id="rId51"/>
    <p:sldId id="837" r:id="rId52"/>
    <p:sldId id="839" r:id="rId53"/>
    <p:sldId id="840" r:id="rId54"/>
    <p:sldId id="841" r:id="rId55"/>
    <p:sldId id="842" r:id="rId56"/>
    <p:sldId id="843" r:id="rId57"/>
    <p:sldId id="844" r:id="rId58"/>
    <p:sldId id="845" r:id="rId59"/>
    <p:sldId id="846" r:id="rId60"/>
    <p:sldId id="847" r:id="rId61"/>
    <p:sldId id="848" r:id="rId62"/>
    <p:sldId id="849" r:id="rId63"/>
    <p:sldId id="861" r:id="rId64"/>
    <p:sldId id="587" r:id="rId65"/>
    <p:sldId id="588" r:id="rId66"/>
    <p:sldId id="589" r:id="rId67"/>
    <p:sldId id="590" r:id="rId68"/>
    <p:sldId id="805" r:id="rId69"/>
    <p:sldId id="780" r:id="rId70"/>
    <p:sldId id="453" r:id="rId71"/>
    <p:sldId id="452" r:id="rId72"/>
    <p:sldId id="513" r:id="rId73"/>
    <p:sldId id="804" r:id="rId74"/>
    <p:sldId id="773" r:id="rId75"/>
    <p:sldId id="774" r:id="rId76"/>
    <p:sldId id="832" r:id="rId77"/>
    <p:sldId id="850" r:id="rId78"/>
    <p:sldId id="775" r:id="rId79"/>
    <p:sldId id="820" r:id="rId80"/>
    <p:sldId id="812" r:id="rId81"/>
    <p:sldId id="781" r:id="rId82"/>
    <p:sldId id="779" r:id="rId83"/>
    <p:sldId id="803" r:id="rId84"/>
    <p:sldId id="398" r:id="rId85"/>
    <p:sldId id="411" r:id="rId86"/>
    <p:sldId id="857" r:id="rId87"/>
    <p:sldId id="858" r:id="rId88"/>
    <p:sldId id="859" r:id="rId89"/>
    <p:sldId id="860" r:id="rId9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743C01-303F-D661-41D2-B07B0923A0FF}" name="Ruedy, Daniel" initials="RD" userId="S::Ruedy.Daniel@epa.gov::9e5590b2-ecda-40f3-a6fc-ffdcd18a512a" providerId="AD"/>
  <p188:author id="{416C1029-FC87-8FF5-E9A5-8D8799B29EE6}" name="Ruedy, Daniel" initials="RD" userId="S::ruedy.daniel@epa.gov::9e5590b2-ecda-40f3-a6fc-ffdcd18a512a" providerId="AD"/>
  <p188:author id="{744AA56B-D784-13CD-4F9B-7F02C4C14177}" name="Griffin, Stephanie" initials="GS" userId="S::griffin.stephanie@epa.gov::a5d17336-6e45-425c-9d9b-4b4e53fc8a3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rik Edgar" initials="EE" lastIdx="69" clrIdx="0"/>
  <p:cmAuthor id="2" name="Jessica Kerbo" initials="JK" lastIdx="8" clrIdx="1"/>
  <p:cmAuthor id="3" name="Turk, David" initials="TD" lastIdx="5" clrIdx="2"/>
  <p:cmAuthor id="4" name="Hannah Zeltner" initials="HZ" lastIdx="1" clrIdx="3"/>
  <p:cmAuthor id="5" name="Hannah Zeltner" initials="HZ [2]" lastIdx="1" clrIdx="4"/>
  <p:cmAuthor id="6" name="Hannah Zeltner" initials="HZ [3]" lastIdx="1" clrIdx="5"/>
  <p:cmAuthor id="7" name="Hannah Zeltner" initials="HZ [4]" lastIdx="1" clrIdx="6"/>
  <p:cmAuthor id="8" name="Hannah Zeltner" initials="HZ [5]" lastIdx="1" clrIdx="7"/>
  <p:cmAuthor id="9" name="Hannah Zeltner" initials="HZ [6]" lastIdx="1" clrIdx="8"/>
  <p:cmAuthor id="10" name="Hannah Zeltner" initials="HZ [7]" lastIdx="1" clrIdx="9"/>
  <p:cmAuthor id="11" name="Hannah Zeltner" initials="HZ [8]" lastIdx="1" clrIdx="10"/>
  <p:cmAuthor id="12" name="Hannah Zeltner" initials="HZ [9]" lastIdx="1" clrIdx="11"/>
  <p:cmAuthor id="13" name="Claire Hacker" initials="CH" lastIdx="35" clrIdx="12">
    <p:extLst>
      <p:ext uri="{19B8F6BF-5375-455C-9EA6-DF929625EA0E}">
        <p15:presenceInfo xmlns:p15="http://schemas.microsoft.com/office/powerpoint/2012/main" userId="S::Claire_Hacker@abtassoc.com::199067d5-d710-4d4a-9f94-93d1e778538b" providerId="AD"/>
      </p:ext>
    </p:extLst>
  </p:cmAuthor>
  <p:cmAuthor id="14" name="Gaona, Sandra" initials="GS" lastIdx="7" clrIdx="13">
    <p:extLst>
      <p:ext uri="{19B8F6BF-5375-455C-9EA6-DF929625EA0E}">
        <p15:presenceInfo xmlns:p15="http://schemas.microsoft.com/office/powerpoint/2012/main" userId="S::Gaona.Sandra@epa.gov::7eb00263-7b41-4c06-b21c-50eab6376e3c" providerId="AD"/>
      </p:ext>
    </p:extLst>
  </p:cmAuthor>
  <p:cmAuthor id="15" name="Snyder, Charlotte" initials="SC" lastIdx="1" clrIdx="14">
    <p:extLst>
      <p:ext uri="{19B8F6BF-5375-455C-9EA6-DF929625EA0E}">
        <p15:presenceInfo xmlns:p15="http://schemas.microsoft.com/office/powerpoint/2012/main" userId="S::snyder.charlotte@epa.gov::0fd098a2-cddf-4f07-aebd-8d7ea6207093" providerId="AD"/>
      </p:ext>
    </p:extLst>
  </p:cmAuthor>
  <p:cmAuthor id="16" name="Stephanie Griffin" initials="SG" lastIdx="8" clrIdx="15">
    <p:extLst>
      <p:ext uri="{19B8F6BF-5375-455C-9EA6-DF929625EA0E}">
        <p15:presenceInfo xmlns:p15="http://schemas.microsoft.com/office/powerpoint/2012/main" userId="Stephanie Griff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28F"/>
    <a:srgbClr val="FFFFFF"/>
    <a:srgbClr val="008752"/>
    <a:srgbClr val="006CB6"/>
    <a:srgbClr val="D9D9D9"/>
    <a:srgbClr val="007349"/>
    <a:srgbClr val="CBE5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99" autoAdjust="0"/>
    <p:restoredTop sz="65100" autoAdjust="0"/>
  </p:normalViewPr>
  <p:slideViewPr>
    <p:cSldViewPr snapToGrid="0" snapToObjects="1">
      <p:cViewPr varScale="1">
        <p:scale>
          <a:sx n="105" d="100"/>
          <a:sy n="105" d="100"/>
        </p:scale>
        <p:origin x="534" y="114"/>
      </p:cViewPr>
      <p:guideLst/>
    </p:cSldViewPr>
  </p:slideViewPr>
  <p:notesTextViewPr>
    <p:cViewPr>
      <p:scale>
        <a:sx n="110" d="100"/>
        <a:sy n="110" d="100"/>
      </p:scale>
      <p:origin x="0" y="0"/>
    </p:cViewPr>
  </p:notesTextViewPr>
  <p:sorterViewPr>
    <p:cViewPr>
      <p:scale>
        <a:sx n="66" d="100"/>
        <a:sy n="66" d="100"/>
      </p:scale>
      <p:origin x="0" y="0"/>
    </p:cViewPr>
  </p:sorterViewPr>
  <p:notesViewPr>
    <p:cSldViewPr snapToGrid="0" snapToObjects="1">
      <p:cViewPr varScale="1">
        <p:scale>
          <a:sx n="97" d="100"/>
          <a:sy n="97" d="100"/>
        </p:scale>
        <p:origin x="3120" y="20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84" Type="http://schemas.openxmlformats.org/officeDocument/2006/relationships/slide" Target="slides/slide75.xml"/><Relationship Id="rId89" Type="http://schemas.openxmlformats.org/officeDocument/2006/relationships/slide" Target="slides/slide80.xml"/><Relationship Id="rId16" Type="http://schemas.openxmlformats.org/officeDocument/2006/relationships/slide" Target="slides/slide7.xml"/><Relationship Id="rId11" Type="http://schemas.openxmlformats.org/officeDocument/2006/relationships/slide" Target="slides/slide2.xml"/><Relationship Id="rId32" Type="http://schemas.openxmlformats.org/officeDocument/2006/relationships/slide" Target="slides/slide23.xml"/><Relationship Id="rId37" Type="http://schemas.openxmlformats.org/officeDocument/2006/relationships/slide" Target="slides/slide28.xml"/><Relationship Id="rId53" Type="http://schemas.openxmlformats.org/officeDocument/2006/relationships/slide" Target="slides/slide44.xml"/><Relationship Id="rId58" Type="http://schemas.openxmlformats.org/officeDocument/2006/relationships/slide" Target="slides/slide49.xml"/><Relationship Id="rId74" Type="http://schemas.openxmlformats.org/officeDocument/2006/relationships/slide" Target="slides/slide65.xml"/><Relationship Id="rId79" Type="http://schemas.openxmlformats.org/officeDocument/2006/relationships/slide" Target="slides/slide70.xml"/><Relationship Id="rId5" Type="http://schemas.openxmlformats.org/officeDocument/2006/relationships/slideMaster" Target="slideMasters/slideMaster1.xml"/><Relationship Id="rId90" Type="http://schemas.openxmlformats.org/officeDocument/2006/relationships/slide" Target="slides/slide81.xml"/><Relationship Id="rId95" Type="http://schemas.openxmlformats.org/officeDocument/2006/relationships/viewProps" Target="viewProps.xml"/><Relationship Id="rId22" Type="http://schemas.openxmlformats.org/officeDocument/2006/relationships/slide" Target="slides/slide13.xml"/><Relationship Id="rId27" Type="http://schemas.openxmlformats.org/officeDocument/2006/relationships/slide" Target="slides/slide18.xml"/><Relationship Id="rId43" Type="http://schemas.openxmlformats.org/officeDocument/2006/relationships/slide" Target="slides/slide34.xml"/><Relationship Id="rId48" Type="http://schemas.openxmlformats.org/officeDocument/2006/relationships/slide" Target="slides/slide39.xml"/><Relationship Id="rId64" Type="http://schemas.openxmlformats.org/officeDocument/2006/relationships/slide" Target="slides/slide55.xml"/><Relationship Id="rId69" Type="http://schemas.openxmlformats.org/officeDocument/2006/relationships/slide" Target="slides/slide60.xml"/><Relationship Id="rId80" Type="http://schemas.openxmlformats.org/officeDocument/2006/relationships/slide" Target="slides/slide71.xml"/><Relationship Id="rId85" Type="http://schemas.openxmlformats.org/officeDocument/2006/relationships/slide" Target="slides/slide76.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tableStyles" Target="tableStyles.xml"/><Relationship Id="rId7" Type="http://schemas.openxmlformats.org/officeDocument/2006/relationships/slideMaster" Target="slideMasters/slideMaster3.xml"/><Relationship Id="rId71" Type="http://schemas.openxmlformats.org/officeDocument/2006/relationships/slide" Target="slides/slide62.xml"/><Relationship Id="rId92" Type="http://schemas.openxmlformats.org/officeDocument/2006/relationships/handoutMaster" Target="handoutMasters/handoutMaster1.xml"/><Relationship Id="rId2" Type="http://schemas.openxmlformats.org/officeDocument/2006/relationships/customXml" Target="../customXml/item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 Id="rId87" Type="http://schemas.openxmlformats.org/officeDocument/2006/relationships/slide" Target="slides/slide78.xml"/><Relationship Id="rId61" Type="http://schemas.openxmlformats.org/officeDocument/2006/relationships/slide" Target="slides/slide52.xml"/><Relationship Id="rId82" Type="http://schemas.openxmlformats.org/officeDocument/2006/relationships/slide" Target="slides/slide73.xml"/><Relationship Id="rId19" Type="http://schemas.openxmlformats.org/officeDocument/2006/relationships/slide" Target="slides/slide10.xml"/><Relationship Id="rId14" Type="http://schemas.openxmlformats.org/officeDocument/2006/relationships/slide" Target="slides/slide5.xml"/><Relationship Id="rId30" Type="http://schemas.openxmlformats.org/officeDocument/2006/relationships/slide" Target="slides/slide21.xml"/><Relationship Id="rId35" Type="http://schemas.openxmlformats.org/officeDocument/2006/relationships/slide" Target="slides/slide26.xml"/><Relationship Id="rId56" Type="http://schemas.openxmlformats.org/officeDocument/2006/relationships/slide" Target="slides/slide47.xml"/><Relationship Id="rId77" Type="http://schemas.openxmlformats.org/officeDocument/2006/relationships/slide" Target="slides/slide68.xml"/><Relationship Id="rId8" Type="http://schemas.openxmlformats.org/officeDocument/2006/relationships/slideMaster" Target="slideMasters/slideMaster4.xml"/><Relationship Id="rId51" Type="http://schemas.openxmlformats.org/officeDocument/2006/relationships/slide" Target="slides/slide42.xml"/><Relationship Id="rId72" Type="http://schemas.openxmlformats.org/officeDocument/2006/relationships/slide" Target="slides/slide63.xml"/><Relationship Id="rId93" Type="http://schemas.openxmlformats.org/officeDocument/2006/relationships/commentAuthors" Target="commentAuthors.xml"/><Relationship Id="rId98"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65ACE31-6E10-9845-B514-9E056C4BA3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C7C583D-44A5-BF4E-B3A9-8F425333B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BD98B50-92F6-A94A-A7A2-258298C2A996}" type="datetimeFigureOut">
              <a:rPr lang="en-US" smtClean="0"/>
              <a:t>1/19/2023</a:t>
            </a:fld>
            <a:endParaRPr lang="en-US"/>
          </a:p>
        </p:txBody>
      </p:sp>
      <p:sp>
        <p:nvSpPr>
          <p:cNvPr id="4" name="Footer Placeholder 3">
            <a:extLst>
              <a:ext uri="{FF2B5EF4-FFF2-40B4-BE49-F238E27FC236}">
                <a16:creationId xmlns:a16="http://schemas.microsoft.com/office/drawing/2014/main" id="{5337B7D9-1833-3E49-8311-B2BD6045DF7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0B16E1-7E54-7C47-8776-B9C6EC8721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5C8EEAD-65FB-1A42-9B75-5C7C39D9CFD0}" type="slidenum">
              <a:rPr lang="en-US" smtClean="0"/>
              <a:t>‹#›</a:t>
            </a:fld>
            <a:endParaRPr lang="en-US"/>
          </a:p>
        </p:txBody>
      </p:sp>
    </p:spTree>
    <p:extLst>
      <p:ext uri="{BB962C8B-B14F-4D97-AF65-F5344CB8AC3E}">
        <p14:creationId xmlns:p14="http://schemas.microsoft.com/office/powerpoint/2010/main" val="1856717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3EF255-A217-1949-9A2C-E282E8BF572A}" type="datetimeFigureOut">
              <a:rPr lang="en-US" smtClean="0"/>
              <a:t>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A0C76C-20C2-AA41-BAA3-490ECBDFFEE2}" type="slidenum">
              <a:rPr lang="en-US" smtClean="0"/>
              <a:t>‹#›</a:t>
            </a:fld>
            <a:endParaRPr lang="en-US"/>
          </a:p>
        </p:txBody>
      </p:sp>
    </p:spTree>
    <p:extLst>
      <p:ext uri="{BB962C8B-B14F-4D97-AF65-F5344CB8AC3E}">
        <p14:creationId xmlns:p14="http://schemas.microsoft.com/office/powerpoint/2010/main" val="1846391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tags" Target="../tags/tag2.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tags" Target="../tags/tag4.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slide" Target="../slides/slide71.xml"/><Relationship Id="rId2" Type="http://schemas.openxmlformats.org/officeDocument/2006/relationships/notesMaster" Target="../notesMasters/notesMaster1.xml"/><Relationship Id="rId1" Type="http://schemas.openxmlformats.org/officeDocument/2006/relationships/tags" Target="../tags/tag23.xml"/></Relationships>
</file>

<file path=ppt/notesSlides/_rels/notesSlide67.xml.rels><?xml version="1.0" encoding="UTF-8" standalone="yes"?>
<Relationships xmlns="http://schemas.openxmlformats.org/package/2006/relationships"><Relationship Id="rId3" Type="http://schemas.openxmlformats.org/officeDocument/2006/relationships/slide" Target="../slides/slide72.xml"/><Relationship Id="rId2" Type="http://schemas.openxmlformats.org/officeDocument/2006/relationships/notesMaster" Target="../notesMasters/notesMaster1.xml"/><Relationship Id="rId1" Type="http://schemas.openxmlformats.org/officeDocument/2006/relationships/tags" Target="../tags/tag25.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Welcome to the Emergency Planning and Community Right-to-Know Act, Section 313, Toxics Release Inventory online training for the 2022 reporting year. This is the Advanced Concepts Module of a two-part training course that is made up of this module and a Basic Concepts module. The Advanced Concepts module assumes a basic understanding of the Toxics Release Inventory, or TRI, requirements and focuses on recent changes to the requirements as well as key concepts that will help to ensure accurate TRI reporting. The Basic Concepts module covers the process of determining whether or not your facility is required to report to TRI and, if so, how you actually prepare and submit information to TRI. </a:t>
            </a:r>
          </a:p>
        </p:txBody>
      </p:sp>
      <p:sp>
        <p:nvSpPr>
          <p:cNvPr id="4" name="Slide Number Placeholder 3"/>
          <p:cNvSpPr>
            <a:spLocks noGrp="1"/>
          </p:cNvSpPr>
          <p:nvPr>
            <p:ph type="sldNum" sz="quarter" idx="5"/>
          </p:nvPr>
        </p:nvSpPr>
        <p:spPr/>
        <p:txBody>
          <a:bodyPr/>
          <a:lstStyle/>
          <a:p>
            <a:fld id="{7EA0C76C-20C2-AA41-BAA3-490ECBDFFEE2}" type="slidenum">
              <a:rPr lang="en-US" smtClean="0"/>
              <a:t>1</a:t>
            </a:fld>
            <a:endParaRPr lang="en-US"/>
          </a:p>
        </p:txBody>
      </p:sp>
    </p:spTree>
    <p:extLst>
      <p:ext uri="{BB962C8B-B14F-4D97-AF65-F5344CB8AC3E}">
        <p14:creationId xmlns:p14="http://schemas.microsoft.com/office/powerpoint/2010/main" val="2733178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dirty="0">
                <a:latin typeface="Arial" panose="020B0604020202020204" pitchFamily="34" charset="0"/>
                <a:ea typeface="ＭＳ Ｐゴシック" panose="020B0600070205080204" pitchFamily="34" charset="-128"/>
              </a:rPr>
              <a:t>In 2022, EPA finalized a rule codifying </a:t>
            </a:r>
            <a:r>
              <a:rPr lang="en-US" sz="1400" dirty="0"/>
              <a:t>the definition of “parent company” for TRI reporting purposes. The definition states that a facility’s parent company is the highest-level company (or companies) of the facility's ownership hierarchy as of December 31 of the reporting year and includes the instructions for determining which company (or companies) are the U.S. parent company and/or the foreign parent company, based on many corporate ownership scenarios. The U.S. parent company is located within the United States while the foreign parent company is located outside the United States.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Note that for RY 2022, facilities are only required to report their U.S.-based parent company and its D&amp;B number. However, starting with RY 2023, facilities will be required to report both their U.S. and foreign parent companies and those D&amp;B numbers, if applicable. </a:t>
            </a:r>
            <a:endParaRPr lang="en-US" altLang="en-US" sz="1000" dirty="0">
              <a:latin typeface="Arial" panose="020B0604020202020204" pitchFamily="34" charset="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fld id="{7EA0C76C-20C2-AA41-BAA3-490ECBDFFEE2}" type="slidenum">
              <a:rPr lang="en-US" smtClean="0"/>
              <a:t>11</a:t>
            </a:fld>
            <a:endParaRPr lang="en-US"/>
          </a:p>
        </p:txBody>
      </p:sp>
    </p:spTree>
    <p:extLst>
      <p:ext uri="{BB962C8B-B14F-4D97-AF65-F5344CB8AC3E}">
        <p14:creationId xmlns:p14="http://schemas.microsoft.com/office/powerpoint/2010/main" val="4006174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dirty="0">
                <a:latin typeface="Arial" panose="020B0604020202020204" pitchFamily="34" charset="0"/>
                <a:ea typeface="ＭＳ Ｐゴシック" panose="020B0600070205080204" pitchFamily="34" charset="-128"/>
              </a:rPr>
              <a:t>Under the Emergency Planning and Community Right-to-Know Act (EPCRA) Section 313(b)(2), the EPA Administrator has the discretionary authority to extend TRI reporting requirements to specific facilities based on a chemical’s toxicity, the facility’s proximity to other facilities that release the chemical or to population centers, any history of chemical releases at the facility, or other factors the Administrator deems appropriate.</a:t>
            </a:r>
          </a:p>
        </p:txBody>
      </p:sp>
      <p:sp>
        <p:nvSpPr>
          <p:cNvPr id="4" name="Slide Number Placeholder 3"/>
          <p:cNvSpPr>
            <a:spLocks noGrp="1"/>
          </p:cNvSpPr>
          <p:nvPr>
            <p:ph type="sldNum" sz="quarter" idx="5"/>
          </p:nvPr>
        </p:nvSpPr>
        <p:spPr/>
        <p:txBody>
          <a:bodyPr/>
          <a:lstStyle/>
          <a:p>
            <a:fld id="{7EA0C76C-20C2-AA41-BAA3-490ECBDFFEE2}" type="slidenum">
              <a:rPr lang="en-US" smtClean="0"/>
              <a:t>12</a:t>
            </a:fld>
            <a:endParaRPr lang="en-US"/>
          </a:p>
        </p:txBody>
      </p:sp>
    </p:spTree>
    <p:extLst>
      <p:ext uri="{BB962C8B-B14F-4D97-AF65-F5344CB8AC3E}">
        <p14:creationId xmlns:p14="http://schemas.microsoft.com/office/powerpoint/2010/main" val="12517343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dirty="0">
                <a:latin typeface="Arial" panose="020B0604020202020204" pitchFamily="34" charset="0"/>
                <a:ea typeface="ＭＳ Ｐゴシック" panose="020B0600070205080204" pitchFamily="34" charset="-128"/>
              </a:rPr>
              <a:t>In December 2021, EPA issued a decision extending TRI reporting requirements to 29 facilities for ethylene oxide and, in some cases, ethylene glycol. These </a:t>
            </a:r>
            <a:r>
              <a:rPr lang="en-US" sz="1400" dirty="0"/>
              <a:t>facilities should track their 2022 chemical activities and releases and other waste management quantities and, if appropriate, submit TRI data for the 2022 reporting year</a:t>
            </a:r>
            <a:r>
              <a:rPr lang="en-US" altLang="en-US" sz="1000" dirty="0">
                <a:latin typeface="Arial" panose="020B0604020202020204" pitchFamily="34" charset="0"/>
                <a:ea typeface="ＭＳ Ｐゴシック" panose="020B0600070205080204" pitchFamily="34" charset="-128"/>
              </a:rPr>
              <a:t>.</a:t>
            </a:r>
          </a:p>
        </p:txBody>
      </p:sp>
      <p:sp>
        <p:nvSpPr>
          <p:cNvPr id="4" name="Slide Number Placeholder 3"/>
          <p:cNvSpPr>
            <a:spLocks noGrp="1"/>
          </p:cNvSpPr>
          <p:nvPr>
            <p:ph type="sldNum" sz="quarter" idx="5"/>
          </p:nvPr>
        </p:nvSpPr>
        <p:spPr/>
        <p:txBody>
          <a:bodyPr/>
          <a:lstStyle/>
          <a:p>
            <a:fld id="{7EA0C76C-20C2-AA41-BAA3-490ECBDFFEE2}" type="slidenum">
              <a:rPr lang="en-US" smtClean="0"/>
              <a:t>13</a:t>
            </a:fld>
            <a:endParaRPr lang="en-US"/>
          </a:p>
        </p:txBody>
      </p:sp>
    </p:spTree>
    <p:extLst>
      <p:ext uri="{BB962C8B-B14F-4D97-AF65-F5344CB8AC3E}">
        <p14:creationId xmlns:p14="http://schemas.microsoft.com/office/powerpoint/2010/main" val="10726560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dirty="0">
                <a:latin typeface="Arial" panose="020B0604020202020204" pitchFamily="34" charset="0"/>
                <a:ea typeface="ＭＳ Ｐゴシック" panose="020B0600070205080204" pitchFamily="34" charset="-128"/>
              </a:rPr>
              <a:t>Default Publicly Owned Treatment Works (POTW) distribution percentages have been updated for three chemicals and chemical categories – see Table III of the Reporting Forms and Instructions. These chemicals and chemical categories are: 1-bromopropane (106-94-5), hexabromocyclododecane (TRI chemical category N270), and nonylphenol ethoxylates (TRI chemical category N535).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000" dirty="0">
              <a:latin typeface="Arial" panose="020B0604020202020204" pitchFamily="34" charset="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fld id="{7EA0C76C-20C2-AA41-BAA3-490ECBDFFEE2}" type="slidenum">
              <a:rPr lang="en-US" smtClean="0"/>
              <a:t>14</a:t>
            </a:fld>
            <a:endParaRPr lang="en-US"/>
          </a:p>
        </p:txBody>
      </p:sp>
    </p:spTree>
    <p:extLst>
      <p:ext uri="{BB962C8B-B14F-4D97-AF65-F5344CB8AC3E}">
        <p14:creationId xmlns:p14="http://schemas.microsoft.com/office/powerpoint/2010/main" val="339824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000" dirty="0">
                <a:latin typeface="Arial" panose="020B0604020202020204" pitchFamily="34" charset="0"/>
                <a:ea typeface="ＭＳ Ｐゴシック" panose="020B0600070205080204" pitchFamily="34" charset="-128"/>
              </a:rPr>
              <a:t>In November 2021, EPA finalized a rule to add natural gas processing facilities to the scope of the industrial sectors covered by TRI. These </a:t>
            </a:r>
            <a:r>
              <a:rPr lang="en-US" sz="1400" dirty="0"/>
              <a:t>facilities should track their 2022 chemical activities and releases and other waste management quantities and, if appropriate, submit TRI data for the 2022 reporting year</a:t>
            </a:r>
            <a:r>
              <a:rPr lang="en-US" altLang="en-US" sz="1000" dirty="0">
                <a:latin typeface="Arial" panose="020B0604020202020204" pitchFamily="34" charset="0"/>
                <a:ea typeface="ＭＳ Ｐゴシック" panose="020B0600070205080204" pitchFamily="34" charset="-128"/>
              </a:rPr>
              <a:t>.</a:t>
            </a:r>
          </a:p>
        </p:txBody>
      </p:sp>
      <p:sp>
        <p:nvSpPr>
          <p:cNvPr id="4" name="Slide Number Placeholder 3"/>
          <p:cNvSpPr>
            <a:spLocks noGrp="1"/>
          </p:cNvSpPr>
          <p:nvPr>
            <p:ph type="sldNum" sz="quarter" idx="5"/>
          </p:nvPr>
        </p:nvSpPr>
        <p:spPr/>
        <p:txBody>
          <a:bodyPr/>
          <a:lstStyle/>
          <a:p>
            <a:fld id="{7EA0C76C-20C2-AA41-BAA3-490ECBDFFEE2}" type="slidenum">
              <a:rPr lang="en-US" smtClean="0"/>
              <a:t>15</a:t>
            </a:fld>
            <a:endParaRPr lang="en-US"/>
          </a:p>
        </p:txBody>
      </p:sp>
    </p:spTree>
    <p:extLst>
      <p:ext uri="{BB962C8B-B14F-4D97-AF65-F5344CB8AC3E}">
        <p14:creationId xmlns:p14="http://schemas.microsoft.com/office/powerpoint/2010/main" val="787924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spcBef>
                <a:spcPts val="1200"/>
              </a:spcBef>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16</a:t>
            </a:fld>
            <a:endParaRPr lang="en-US"/>
          </a:p>
        </p:txBody>
      </p:sp>
    </p:spTree>
    <p:extLst>
      <p:ext uri="{BB962C8B-B14F-4D97-AF65-F5344CB8AC3E}">
        <p14:creationId xmlns:p14="http://schemas.microsoft.com/office/powerpoint/2010/main" val="22759599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spcBef>
                <a:spcPts val="1200"/>
              </a:spcBef>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17</a:t>
            </a:fld>
            <a:endParaRPr lang="en-US"/>
          </a:p>
        </p:txBody>
      </p:sp>
    </p:spTree>
    <p:extLst>
      <p:ext uri="{BB962C8B-B14F-4D97-AF65-F5344CB8AC3E}">
        <p14:creationId xmlns:p14="http://schemas.microsoft.com/office/powerpoint/2010/main" val="850514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4294967295"/>
          </p:nvPr>
        </p:nvSpPr>
        <p:spPr bwMode="auto">
          <a:xfrm>
            <a:off x="5440363" y="6948488"/>
            <a:ext cx="4160837" cy="3667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AF41CAA-4C3C-4762-929B-F5BE1F20DC6B}" type="slidenum">
              <a:rPr lang="en-US" altLang="en-US"/>
              <a:pPr/>
              <a:t>19</a:t>
            </a:fld>
            <a:endParaRPr lang="en-US" alt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custDataLst>
              <p:tags r:id="rId1"/>
            </p:custDataLst>
          </p:nvPr>
        </p:nvSpPr>
        <p:spPr>
          <a:xfrm>
            <a:off x="1524000" y="3429000"/>
            <a:ext cx="6794500" cy="7127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Let’s briefly review the threshold quantities that would trigger TRI reporting. For chemicals that are not considered to be Chemicals of Special Concern,</a:t>
            </a:r>
            <a:r>
              <a:rPr lang="en-US" altLang="en-US" sz="1000" baseline="0" dirty="0">
                <a:latin typeface="Arial" panose="020B0604020202020204" pitchFamily="34" charset="0"/>
                <a:ea typeface="ＭＳ Ｐゴシック" panose="020B0600070205080204" pitchFamily="34" charset="-128"/>
              </a:rPr>
              <a:t> </a:t>
            </a:r>
            <a:r>
              <a:rPr lang="en-US" altLang="en-US" sz="1000" dirty="0">
                <a:latin typeface="Arial" panose="020B0604020202020204" pitchFamily="34" charset="0"/>
                <a:ea typeface="ＭＳ Ｐゴシック" panose="020B0600070205080204" pitchFamily="34" charset="-128"/>
              </a:rPr>
              <a:t>the thresholds for manufacturing are 25,000 pounds; for processing, 25,000 pounds; and for otherwise use, 10,000 pounds. These are the thresholds for the majority of the TRI chemicals.</a:t>
            </a:r>
          </a:p>
          <a:p>
            <a:r>
              <a:rPr lang="en-US" sz="1200" b="0" i="0" kern="1200" dirty="0">
                <a:solidFill>
                  <a:schemeClr val="tx1"/>
                </a:solidFill>
                <a:effectLst/>
                <a:latin typeface="+mn-lt"/>
                <a:ea typeface="+mn-ea"/>
                <a:cs typeface="+mn-cs"/>
              </a:rPr>
              <a:t>Certain EPCRA section 313 chemicals listed in Table II have parenthetic “qualifiers.” These qualifiers indicate that these EPCRA section 313 chemicals are subject to the section 313 reporting requirements if manufactured, processed, or otherwise used in a specific form or when a certain activity is performed. These</a:t>
            </a:r>
            <a:r>
              <a:rPr lang="en-US" sz="1200" b="0" i="0" kern="1200" baseline="0" dirty="0">
                <a:solidFill>
                  <a:schemeClr val="tx1"/>
                </a:solidFill>
                <a:effectLst/>
                <a:latin typeface="+mn-lt"/>
                <a:ea typeface="+mn-ea"/>
                <a:cs typeface="+mn-cs"/>
              </a:rPr>
              <a:t> qualifiers are listed in Table II of the Reporting Forms and Instructions.</a:t>
            </a:r>
          </a:p>
        </p:txBody>
      </p:sp>
    </p:spTree>
    <p:extLst>
      <p:ext uri="{BB962C8B-B14F-4D97-AF65-F5344CB8AC3E}">
        <p14:creationId xmlns:p14="http://schemas.microsoft.com/office/powerpoint/2010/main" val="40621993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4294967295"/>
          </p:nvPr>
        </p:nvSpPr>
        <p:spPr bwMode="auto">
          <a:xfrm>
            <a:off x="5440363" y="6948488"/>
            <a:ext cx="4160837" cy="3667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AF41CAA-4C3C-4762-929B-F5BE1F20DC6B}" type="slidenum">
              <a:rPr lang="en-US" altLang="en-US"/>
              <a:pPr/>
              <a:t>20</a:t>
            </a:fld>
            <a:endParaRPr lang="en-US" alt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custDataLst>
              <p:tags r:id="rId1"/>
            </p:custDataLst>
          </p:nvPr>
        </p:nvSpPr>
        <p:spPr>
          <a:xfrm>
            <a:off x="1524000" y="3429000"/>
            <a:ext cx="6794500" cy="7127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1200"/>
              </a:spcBef>
            </a:pPr>
            <a:r>
              <a:rPr lang="en-US" altLang="en-US" sz="1000" dirty="0">
                <a:latin typeface="Arial" panose="020B0604020202020204" pitchFamily="34" charset="0"/>
                <a:ea typeface="ＭＳ Ｐゴシック" panose="020B0600070205080204" pitchFamily="34" charset="-128"/>
              </a:rPr>
              <a:t>For chemicals that are per- or poly-fluoroalkyl</a:t>
            </a:r>
            <a:r>
              <a:rPr lang="en-US" altLang="en-US" sz="1000" baseline="0" dirty="0">
                <a:latin typeface="Arial" panose="020B0604020202020204" pitchFamily="34" charset="0"/>
                <a:ea typeface="ＭＳ Ｐゴシック" panose="020B0600070205080204" pitchFamily="34" charset="-128"/>
              </a:rPr>
              <a:t> </a:t>
            </a:r>
            <a:r>
              <a:rPr lang="en-US" altLang="en-US" sz="1000" dirty="0">
                <a:latin typeface="Arial" panose="020B0604020202020204" pitchFamily="34" charset="0"/>
                <a:ea typeface="ＭＳ Ｐゴシック" panose="020B0600070205080204" pitchFamily="34" charset="-128"/>
              </a:rPr>
              <a:t>substances (PFAS), the thresholds for manufacturing, processing, and otherwise use are 100 pounds.</a:t>
            </a:r>
          </a:p>
        </p:txBody>
      </p:sp>
    </p:spTree>
    <p:extLst>
      <p:ext uri="{BB962C8B-B14F-4D97-AF65-F5344CB8AC3E}">
        <p14:creationId xmlns:p14="http://schemas.microsoft.com/office/powerpoint/2010/main" val="3252883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4294967295"/>
          </p:nvPr>
        </p:nvSpPr>
        <p:spPr bwMode="auto">
          <a:xfrm>
            <a:off x="5440363" y="6948488"/>
            <a:ext cx="4160837" cy="3667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2C9653D-C3B1-4622-B24D-AD5EE98A3B1E}" type="slidenum">
              <a:rPr lang="en-US" altLang="en-US"/>
              <a:pPr/>
              <a:t>21</a:t>
            </a:fld>
            <a:endParaRPr lang="en-US" alt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1524000" y="3429000"/>
            <a:ext cx="6794500" cy="866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1200"/>
              </a:spcBef>
            </a:pPr>
            <a:r>
              <a:rPr lang="en-US" altLang="en-US" sz="1000" dirty="0">
                <a:latin typeface="Arial" panose="020B0604020202020204" pitchFamily="34" charset="0"/>
                <a:ea typeface="ＭＳ Ｐゴシック" panose="020B0600070205080204" pitchFamily="34" charset="-128"/>
              </a:rPr>
              <a:t>The actual threshold quantities that trigger reporting vary depending on the chemical. For eight of the chemicals, the threshold is 100 pounds per year. For those chemicals that are considered to be highly persistent and bioaccumulative, the threshold is 10 pounds per year. And for dioxin and dioxin-like compounds, the threshold is 0.1 grams per year, which reflects the highly toxic nature of this chemical category. For Chemicals</a:t>
            </a:r>
            <a:r>
              <a:rPr lang="en-US" altLang="en-US" sz="1000" baseline="0" dirty="0">
                <a:latin typeface="Arial" panose="020B0604020202020204" pitchFamily="34" charset="0"/>
                <a:ea typeface="ＭＳ Ｐゴシック" panose="020B0600070205080204" pitchFamily="34" charset="-128"/>
              </a:rPr>
              <a:t> of Special Concern</a:t>
            </a:r>
            <a:r>
              <a:rPr lang="en-US" altLang="en-US" sz="1000" dirty="0">
                <a:latin typeface="Arial" panose="020B0604020202020204" pitchFamily="34" charset="0"/>
                <a:ea typeface="ＭＳ Ｐゴシック" panose="020B0600070205080204" pitchFamily="34" charset="-128"/>
              </a:rPr>
              <a:t>, the threshold quantities are the same for manufacturing, processing, and otherwise use.</a:t>
            </a:r>
          </a:p>
        </p:txBody>
      </p:sp>
    </p:spTree>
    <p:extLst>
      <p:ext uri="{BB962C8B-B14F-4D97-AF65-F5344CB8AC3E}">
        <p14:creationId xmlns:p14="http://schemas.microsoft.com/office/powerpoint/2010/main" val="4120748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panose="020B0604020202020204" pitchFamily="34" charset="0"/>
                <a:ea typeface="ＭＳ Ｐゴシック" panose="020B0600070205080204" pitchFamily="34" charset="-128"/>
              </a:rPr>
              <a:t>In this Advanced Concepts course we will cover: updates on recent changes to the TRI program; advanced guidance on threshold determinations and reporting; guidance on how to report for chemicals with special requirements, such as</a:t>
            </a:r>
            <a:r>
              <a:rPr lang="en-US" altLang="en-US" sz="1200" baseline="0" dirty="0">
                <a:latin typeface="Arial" panose="020B0604020202020204" pitchFamily="34" charset="0"/>
                <a:ea typeface="ＭＳ Ｐゴシック" panose="020B0600070205080204" pitchFamily="34" charset="-128"/>
              </a:rPr>
              <a:t> </a:t>
            </a:r>
            <a:r>
              <a:rPr lang="en-US" sz="1200" kern="1200" dirty="0">
                <a:solidFill>
                  <a:schemeClr val="tx1"/>
                </a:solidFill>
                <a:effectLst/>
                <a:latin typeface="+mn-lt"/>
                <a:ea typeface="+mn-ea"/>
                <a:cs typeface="+mn-cs"/>
              </a:rPr>
              <a:t>Chemicals of Special Concern</a:t>
            </a:r>
            <a:r>
              <a:rPr lang="en-US" altLang="en-US" sz="1200" dirty="0">
                <a:latin typeface="Arial" panose="020B0604020202020204" pitchFamily="34" charset="0"/>
                <a:ea typeface="ＭＳ Ｐゴシック" panose="020B0600070205080204" pitchFamily="34" charset="-128"/>
              </a:rPr>
              <a:t>; where you can go to get additional information and assistance with TRI requirements, including information on the EPA audit policy; and information on how to submit TRI Forms through TRI-MEweb on</a:t>
            </a:r>
            <a:r>
              <a:rPr lang="en-US" altLang="en-US" sz="1200" baseline="0" dirty="0">
                <a:latin typeface="Arial" panose="020B0604020202020204" pitchFamily="34" charset="0"/>
                <a:ea typeface="ＭＳ Ｐゴシック" panose="020B0600070205080204" pitchFamily="34" charset="-128"/>
              </a:rPr>
              <a:t> </a:t>
            </a:r>
            <a:r>
              <a:rPr lang="en-US" altLang="en-US" sz="1200" dirty="0">
                <a:latin typeface="Arial" panose="020B0604020202020204" pitchFamily="34" charset="0"/>
                <a:ea typeface="ＭＳ Ｐゴシック" panose="020B0600070205080204" pitchFamily="34" charset="-128"/>
              </a:rPr>
              <a:t>EPA’s Central Data Exchange. </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2</a:t>
            </a:fld>
            <a:endParaRPr lang="en-US"/>
          </a:p>
        </p:txBody>
      </p:sp>
    </p:spTree>
    <p:extLst>
      <p:ext uri="{BB962C8B-B14F-4D97-AF65-F5344CB8AC3E}">
        <p14:creationId xmlns:p14="http://schemas.microsoft.com/office/powerpoint/2010/main" val="20095075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Now we will go over some reminders regarding threshold calculations. Facilities should be aware that there are some activities that are not considered to be threshold activities under TRI. In other words, the activities are not considered manufacturing, processing, or otherwise use. None of the TRI chemicals undergoing these activities would need to be considered towards an activity threshold. These activities are shown here and include: remediating chemicals; treating chemicals in waste generated on-site; storing chemicals; recycling on-site for use on-site; and transfers sent off-site for further waste management, not including recycling.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For example, let’s say a facility stores 50,000 pounds of a chemical on-site. The act of just storing that chemical is not a threshold activity. It’s not manufacturing. It’s not processing. It’s not otherwise use. However the fact that they are storing the chemical on-site probably means that they are also using it in their process. At some point they will pull quantities out of storage and process or otherwise use it in their production process. At that point, they are processing the quantity of the chemical removed from storage, and that quantity gets counted towards their processing threshold. However, if the facility were to stop making a certain product line and continued to store the chemical for the reporting year and never used it, they would not need to consider it towards any threshold.</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Facilities should be aware that while these activities are not threshold activities, that is not the same as being exempt from TRI. The activities listed here are not exempt from reporting; but they are not counted toward the threshold determination. However, if a TRI activity threshold is exceeded in some other manner at the facility, then the reporting requirement has been triggered, and any release or waste management associated with the non-threshold activities must be included in the reported quantities for release and waste management for the chemical.</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Also, note that TRI chemicals that are coincidentally manufactured, or unintentionally manufactured, during waste treatment or remediation must be considered in manufacturing threshold amounts.</a:t>
            </a:r>
          </a:p>
        </p:txBody>
      </p:sp>
      <p:sp>
        <p:nvSpPr>
          <p:cNvPr id="4" name="Slide Number Placeholder 3"/>
          <p:cNvSpPr>
            <a:spLocks noGrp="1"/>
          </p:cNvSpPr>
          <p:nvPr>
            <p:ph type="sldNum" sz="quarter" idx="5"/>
          </p:nvPr>
        </p:nvSpPr>
        <p:spPr/>
        <p:txBody>
          <a:bodyPr/>
          <a:lstStyle/>
          <a:p>
            <a:fld id="{7EA0C76C-20C2-AA41-BAA3-490ECBDFFEE2}" type="slidenum">
              <a:rPr lang="en-US" smtClean="0"/>
              <a:t>22</a:t>
            </a:fld>
            <a:endParaRPr lang="en-US"/>
          </a:p>
        </p:txBody>
      </p:sp>
    </p:spTree>
    <p:extLst>
      <p:ext uri="{BB962C8B-B14F-4D97-AF65-F5344CB8AC3E}">
        <p14:creationId xmlns:p14="http://schemas.microsoft.com/office/powerpoint/2010/main" val="12546384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Some industrial activities may involve more than one TRI threshold activity.  For example, combustion can trigger thresholds for both manufacture and otherwise use. Here is some guidance on combustion. Many facilities have on-site combustion processes where TRI chemicals may be present in fuels used, and may be coincidentally manufactured during the combustion of oil, coal, natural gas, waste or other materials. Any TRI chemical in the fuel is considered otherwise used and the quantity would be applied towards the otherwise use threshold. Any TRI chemical generated when the fuel is combusted is considered coincidentally manufactured and the quantity would be applied to the manufacturing threshold.  Common TRI chemicals coincidentally manufactured during combustion include acid aerosols, such as sulfuric acid aerosols. Metal compounds are also coincidentally manufactured as byproducts of fuel combustion.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So, when combusting fuels and other materials, be sure to consider both aspects of the combustion process: How much of each TRI chemical is otherwise used, and how much is manufactured?</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Note that the non-Chemicals of Special Concern in the fuel otherwise used are eligible for the de minimis exemption, and many of the TRI chemicals found in fuels DO exist below de minimis concentrations. However, TRI chemicals that are coincidentally manufactured during combustion will not fall under the de minimis exemption.</a:t>
            </a:r>
          </a:p>
        </p:txBody>
      </p:sp>
      <p:sp>
        <p:nvSpPr>
          <p:cNvPr id="4" name="Slide Number Placeholder 3"/>
          <p:cNvSpPr>
            <a:spLocks noGrp="1"/>
          </p:cNvSpPr>
          <p:nvPr>
            <p:ph type="sldNum" sz="quarter" idx="5"/>
          </p:nvPr>
        </p:nvSpPr>
        <p:spPr/>
        <p:txBody>
          <a:bodyPr/>
          <a:lstStyle/>
          <a:p>
            <a:fld id="{7EA0C76C-20C2-AA41-BAA3-490ECBDFFEE2}" type="slidenum">
              <a:rPr lang="en-US" smtClean="0"/>
              <a:t>23</a:t>
            </a:fld>
            <a:endParaRPr lang="en-US"/>
          </a:p>
        </p:txBody>
      </p:sp>
    </p:spTree>
    <p:extLst>
      <p:ext uri="{BB962C8B-B14F-4D97-AF65-F5344CB8AC3E}">
        <p14:creationId xmlns:p14="http://schemas.microsoft.com/office/powerpoint/2010/main" val="33336077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TRI regulations provide exemptions for specific scenarios. These exemptions allow for a facility to not consider quantities of toxic chemicals for certain threshold determinations and waste management calculations. The available exemptions are listed on the slide. To learn more about TRI exemptions, please visit the website shown on this</a:t>
            </a:r>
            <a:r>
              <a:rPr lang="en-US" b="0" baseline="0" dirty="0"/>
              <a:t> slide</a:t>
            </a:r>
            <a:r>
              <a:rPr lang="en-US" b="0" dirty="0"/>
              <a:t>. The website includes an</a:t>
            </a:r>
            <a:r>
              <a:rPr lang="en-US" b="0" baseline="0" dirty="0"/>
              <a:t> explanation for each exemption.</a:t>
            </a:r>
            <a:endParaRPr lang="en-US" b="0" dirty="0"/>
          </a:p>
        </p:txBody>
      </p:sp>
      <p:sp>
        <p:nvSpPr>
          <p:cNvPr id="4" name="Slide Number Placeholder 3"/>
          <p:cNvSpPr>
            <a:spLocks noGrp="1"/>
          </p:cNvSpPr>
          <p:nvPr>
            <p:ph type="sldNum" sz="quarter" idx="10"/>
          </p:nvPr>
        </p:nvSpPr>
        <p:spPr/>
        <p:txBody>
          <a:bodyPr/>
          <a:lstStyle/>
          <a:p>
            <a:fld id="{7EA0C76C-20C2-AA41-BAA3-490ECBDFFEE2}" type="slidenum">
              <a:rPr lang="en-US" smtClean="0"/>
              <a:t>24</a:t>
            </a:fld>
            <a:endParaRPr lang="en-US"/>
          </a:p>
        </p:txBody>
      </p:sp>
    </p:spTree>
    <p:extLst>
      <p:ext uri="{BB962C8B-B14F-4D97-AF65-F5344CB8AC3E}">
        <p14:creationId xmlns:p14="http://schemas.microsoft.com/office/powerpoint/2010/main" val="42442814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Basics Concepts module of the online training goes into more detail on each of the TRI exemptions, but here we have a few reminders.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Any TRI chemicals contained in fuels combusted are otherwise used and count toward the otherwise use threshold. And those TRI chemicals coincidentally manufactured during combustion must be considered towards the manufacturing threshold. This is true even if the activity is covered by an “otherwise use" exemption such as motor vehicle maintenance. If TRI chemicals are manufactured as by-products, coincidentally as impurities, or otherwise manufactured, they must be considered toward the manufacturing threshold.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TRI chemicals in fuels added to motor vehicles not just meant to be operated by the facility, do not qualify for the motor vehicle maintenance exemption. They would be considered towards the processing threshold and this exemption only applies to the otherwise use of TRI chemicals. For example, some facilities that manufacture vehicles add a few gallons of fuel before the vehicles leave the facility for distribution into commerce. Because those vehicles and the fuel in them are part of the facilities product going into commerce, the chemicals in the fuel are considered processed.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Similarly, the laboratory activities exemption applies to TRI chemicals that are manufactured, processed, or otherwise used in certain activities that take place in a laboratory. Facilities should take care not to apply this exemption more broadly than it should be. If an activity involving a TRI chemical takes place in a laboratory, it does NOT mean that it is necessarily exempt. Only certain activities are exempt.</a:t>
            </a:r>
          </a:p>
        </p:txBody>
      </p:sp>
      <p:sp>
        <p:nvSpPr>
          <p:cNvPr id="4" name="Slide Number Placeholder 3"/>
          <p:cNvSpPr>
            <a:spLocks noGrp="1"/>
          </p:cNvSpPr>
          <p:nvPr>
            <p:ph type="sldNum" sz="quarter" idx="5"/>
          </p:nvPr>
        </p:nvSpPr>
        <p:spPr/>
        <p:txBody>
          <a:bodyPr/>
          <a:lstStyle/>
          <a:p>
            <a:fld id="{7EA0C76C-20C2-AA41-BAA3-490ECBDFFEE2}" type="slidenum">
              <a:rPr lang="en-US" smtClean="0"/>
              <a:t>25</a:t>
            </a:fld>
            <a:endParaRPr lang="en-US"/>
          </a:p>
        </p:txBody>
      </p:sp>
    </p:spTree>
    <p:extLst>
      <p:ext uri="{BB962C8B-B14F-4D97-AF65-F5344CB8AC3E}">
        <p14:creationId xmlns:p14="http://schemas.microsoft.com/office/powerpoint/2010/main" val="3665997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Now we will move on to some other chemicals that have unique reporting requirements for which reporting errors more frequently occur. First, let’s look at the unique requirements associated with reporting for metals and metal compound categories. Note that metals and metal category compounds are separately listed under TRI. They each have a separate activity threshold determination – report on the metal only if the threshold for the metal is exceeded, and report for the metal compound only if the threshold for the metal compound is exceeded.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So if a facility handles elemental nickel and nickel compounds at their facility, they should look at the two separately when determining if they need to report. They look at the elemental nickel and see if they manufacture, process, or otherwise use quantities exceeding the threshold for nickel. Separately, they look at their nickel compounds and see if the quantity manufactured, processed, or otherwise used exceeds the threshold for nickel compounds. They look at the two as unrelated chemicals.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However, if the thresholds are exceeded for both the elemental metal and for the metal compound – for example, both for nickel and for nickel compounds, then the facility my submit two separate reports or one combined report for the compound category. Combined reports for elemental metals and metal compounds will need to indicate they are reporting for both under this combined form. So, if the facility exceeded the threshold for nickel and they exceeded the threshold for nickel compounds, they could file a combined report for both elemental nickel and nickel compounds. </a:t>
            </a:r>
          </a:p>
        </p:txBody>
      </p:sp>
      <p:sp>
        <p:nvSpPr>
          <p:cNvPr id="4" name="Slide Number Placeholder 3"/>
          <p:cNvSpPr>
            <a:spLocks noGrp="1"/>
          </p:cNvSpPr>
          <p:nvPr>
            <p:ph type="sldNum" sz="quarter" idx="5"/>
          </p:nvPr>
        </p:nvSpPr>
        <p:spPr/>
        <p:txBody>
          <a:bodyPr/>
          <a:lstStyle/>
          <a:p>
            <a:fld id="{7EA0C76C-20C2-AA41-BAA3-490ECBDFFEE2}" type="slidenum">
              <a:rPr lang="en-US" smtClean="0"/>
              <a:t>26</a:t>
            </a:fld>
            <a:endParaRPr lang="en-US"/>
          </a:p>
        </p:txBody>
      </p:sp>
    </p:spTree>
    <p:extLst>
      <p:ext uri="{BB962C8B-B14F-4D97-AF65-F5344CB8AC3E}">
        <p14:creationId xmlns:p14="http://schemas.microsoft.com/office/powerpoint/2010/main" val="14891040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Cyanide</a:t>
            </a:r>
            <a:r>
              <a:rPr lang="en-US" altLang="en-US" sz="1200" baseline="0" dirty="0">
                <a:latin typeface="Arial" panose="020B0604020202020204" pitchFamily="34" charset="0"/>
                <a:ea typeface="ＭＳ Ｐゴシック" panose="020B0600070205080204" pitchFamily="34" charset="-128"/>
              </a:rPr>
              <a:t> c</a:t>
            </a:r>
            <a:r>
              <a:rPr lang="en-US" altLang="en-US" sz="1200" dirty="0">
                <a:latin typeface="Arial" panose="020B0604020202020204" pitchFamily="34" charset="0"/>
                <a:ea typeface="ＭＳ Ｐゴシック" panose="020B0600070205080204" pitchFamily="34" charset="-128"/>
              </a:rPr>
              <a:t>ompounds are a listed chemical category that</a:t>
            </a:r>
            <a:r>
              <a:rPr lang="en-US" altLang="en-US" sz="1200" baseline="0" dirty="0">
                <a:latin typeface="Arial" panose="020B0604020202020204" pitchFamily="34" charset="0"/>
                <a:ea typeface="ＭＳ Ｐゴシック" panose="020B0600070205080204" pitchFamily="34" charset="-128"/>
              </a:rPr>
              <a:t> includes the cyanide ion and any group where a </a:t>
            </a:r>
            <a:r>
              <a:rPr lang="en-US" sz="1200" b="0" i="0" kern="1200" dirty="0">
                <a:solidFill>
                  <a:schemeClr val="tx1"/>
                </a:solidFill>
                <a:effectLst/>
                <a:latin typeface="+mn-lt"/>
                <a:ea typeface="+mn-ea"/>
                <a:cs typeface="+mn-cs"/>
              </a:rPr>
              <a:t>formal dissociation can be made</a:t>
            </a:r>
            <a:r>
              <a:rPr lang="en-US" altLang="en-US" sz="1200" baseline="0" dirty="0">
                <a:latin typeface="Arial" panose="020B0604020202020204" pitchFamily="34" charset="0"/>
                <a:ea typeface="ＭＳ Ｐゴシック" panose="020B0600070205080204" pitchFamily="34" charset="-128"/>
              </a:rPr>
              <a:t>. When reporting for cyanide compounds, full weight of the compound must be used for both threshold determinations as well as releases and other waste management reporting. This requirement is different from that of metal compound categories and nitrate compound categories where only the metal or nitrate ion is included for calculating releases and other waste management. </a:t>
            </a:r>
          </a:p>
          <a:p>
            <a:pPr eaLnBrk="1" hangingPunct="1">
              <a:spcBef>
                <a:spcPts val="1200"/>
              </a:spcBef>
            </a:pPr>
            <a:r>
              <a:rPr lang="en-US" altLang="en-US" sz="1200" baseline="0" dirty="0">
                <a:latin typeface="+mn-lt"/>
                <a:ea typeface="+mn-ea"/>
              </a:rPr>
              <a:t>Hydrogen cyanide is an individually listed chemical. While hydrogen cyanide meets the structural definition of cyanide compounds, current EPA guidance is to not count hydrogen cyanide as part of cyanide compounds for thresholds and release and waste management reporting.</a:t>
            </a:r>
          </a:p>
        </p:txBody>
      </p:sp>
      <p:sp>
        <p:nvSpPr>
          <p:cNvPr id="4" name="Slide Number Placeholder 3"/>
          <p:cNvSpPr>
            <a:spLocks noGrp="1"/>
          </p:cNvSpPr>
          <p:nvPr>
            <p:ph type="sldNum" sz="quarter" idx="5"/>
          </p:nvPr>
        </p:nvSpPr>
        <p:spPr/>
        <p:txBody>
          <a:bodyPr/>
          <a:lstStyle/>
          <a:p>
            <a:fld id="{7EA0C76C-20C2-AA41-BAA3-490ECBDFFEE2}"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9430535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Metal cyanide compounds, more formally called</a:t>
            </a:r>
            <a:r>
              <a:rPr lang="en-US" altLang="en-US" sz="1200" baseline="0" dirty="0">
                <a:latin typeface="Arial" panose="020B0604020202020204" pitchFamily="34" charset="0"/>
                <a:ea typeface="ＭＳ Ｐゴシック" panose="020B0600070205080204" pitchFamily="34" charset="-128"/>
              </a:rPr>
              <a:t> cyanometalates,</a:t>
            </a:r>
            <a:r>
              <a:rPr lang="en-US" altLang="en-US" sz="1200" dirty="0">
                <a:latin typeface="Arial" panose="020B0604020202020204" pitchFamily="34" charset="0"/>
                <a:ea typeface="ＭＳ Ｐゴシック" panose="020B0600070205080204" pitchFamily="34" charset="-128"/>
              </a:rPr>
              <a:t> are reportable under both the metal compound categories and the cyanide compounds category. Facilities that manufacture, process, or otherwise use a metal cyanide compound need to consider if they exceed the threshold under the cyanide compound category and also under the corresponding metal compound category.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For example, if a facility processes cadmium cyanide, they need to consider if reporting is required under both cadmium compounds and cyanide compounds. In this example, they would use the entire weight of the cadmium cyanide for the cadmium compound category threshold determination and only the weight of the metal portion of the cadmium for the release and waste management reporting. For the cyanide compounds category, they would also use the entire weight for the cadmium cyanide in the threshold determination, just like for the metal compound. However, for the release and other weight management reporting, they also use the entire weight of the cadmium cyanide for reporting under the cyanide compounds category.</a:t>
            </a:r>
          </a:p>
        </p:txBody>
      </p:sp>
      <p:sp>
        <p:nvSpPr>
          <p:cNvPr id="4" name="Slide Number Placeholder 3"/>
          <p:cNvSpPr>
            <a:spLocks noGrp="1"/>
          </p:cNvSpPr>
          <p:nvPr>
            <p:ph type="sldNum" sz="quarter" idx="5"/>
          </p:nvPr>
        </p:nvSpPr>
        <p:spPr/>
        <p:txBody>
          <a:bodyPr/>
          <a:lstStyle/>
          <a:p>
            <a:fld id="{7EA0C76C-20C2-AA41-BAA3-490ECBDFFEE2}" type="slidenum">
              <a:rPr lang="en-US" smtClean="0"/>
              <a:t>28</a:t>
            </a:fld>
            <a:endParaRPr lang="en-US"/>
          </a:p>
        </p:txBody>
      </p:sp>
    </p:spTree>
    <p:extLst>
      <p:ext uri="{BB962C8B-B14F-4D97-AF65-F5344CB8AC3E}">
        <p14:creationId xmlns:p14="http://schemas.microsoft.com/office/powerpoint/2010/main" val="3737816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nitrate compounds category also deserves special consideration.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TRI chemical category is actually ‘water dissociable nitrate compounds’. So, nitrate compounds are only reportable when they are in an aqueous solution.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Nitrate compounds are treated much like metal compounds under TRI.  When calculating whether a reporting threshold was exceeded, facilities use the weight of the entire nitrate compound to see if they have manufactured or processed more than 25,000 pounds, or otherwise used more than 10,000 pounds.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If one of these thresholds is exceeded, a TRI form is required. When estimating the quantities released or managed as waste, use only the weight of the nitrate ion portion of the compound. A common error is using the whole weight of the nitrate compound in the release and waste management estimates, and thereby, over-reporting the quantities released or the quantities managed as waste.</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Nitrate compounds are most commonly produced when nitric acid is neutralized, or in biological treatment of wastewater. Note that there is an exemption for the otherwise use of TRI chemicals contained in intake water that is used for processing or non-contact cooling.</a:t>
            </a:r>
          </a:p>
        </p:txBody>
      </p:sp>
      <p:sp>
        <p:nvSpPr>
          <p:cNvPr id="4" name="Slide Number Placeholder 3"/>
          <p:cNvSpPr>
            <a:spLocks noGrp="1"/>
          </p:cNvSpPr>
          <p:nvPr>
            <p:ph type="sldNum" sz="quarter" idx="5"/>
          </p:nvPr>
        </p:nvSpPr>
        <p:spPr/>
        <p:txBody>
          <a:bodyPr/>
          <a:lstStyle/>
          <a:p>
            <a:fld id="{7EA0C76C-20C2-AA41-BAA3-490ECBDFFEE2}" type="slidenum">
              <a:rPr lang="en-US" smtClean="0"/>
              <a:t>29</a:t>
            </a:fld>
            <a:endParaRPr lang="en-US"/>
          </a:p>
        </p:txBody>
      </p:sp>
    </p:spTree>
    <p:extLst>
      <p:ext uri="{BB962C8B-B14F-4D97-AF65-F5344CB8AC3E}">
        <p14:creationId xmlns:p14="http://schemas.microsoft.com/office/powerpoint/2010/main" val="1629786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A0C76C-20C2-AA41-BAA3-490ECBDFFEE2}" type="slidenum">
              <a:rPr lang="en-US" smtClean="0"/>
              <a:t>31</a:t>
            </a:fld>
            <a:endParaRPr lang="en-US"/>
          </a:p>
        </p:txBody>
      </p:sp>
    </p:spTree>
    <p:extLst>
      <p:ext uri="{BB962C8B-B14F-4D97-AF65-F5344CB8AC3E}">
        <p14:creationId xmlns:p14="http://schemas.microsoft.com/office/powerpoint/2010/main" val="19999910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A0C76C-20C2-AA41-BAA3-490ECBDFFEE2}" type="slidenum">
              <a:rPr lang="en-US" smtClean="0"/>
              <a:t>32</a:t>
            </a:fld>
            <a:endParaRPr lang="en-US"/>
          </a:p>
        </p:txBody>
      </p:sp>
    </p:spTree>
    <p:extLst>
      <p:ext uri="{BB962C8B-B14F-4D97-AF65-F5344CB8AC3E}">
        <p14:creationId xmlns:p14="http://schemas.microsoft.com/office/powerpoint/2010/main" val="1815030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Let’s briefly review the process for determining whether or not a facility needs to report to TRI and how to report to TRI, which was covered in detail in the Basic Concepts Module. </a:t>
            </a:r>
          </a:p>
          <a:p>
            <a:pPr>
              <a:spcBef>
                <a:spcPts val="1200"/>
              </a:spcBef>
            </a:pPr>
            <a:r>
              <a:rPr lang="en-US" altLang="en-US" sz="1200" dirty="0">
                <a:latin typeface="Arial" panose="020B0604020202020204" pitchFamily="34" charset="0"/>
                <a:ea typeface="ＭＳ Ｐゴシック" panose="020B0600070205080204" pitchFamily="34" charset="-128"/>
              </a:rPr>
              <a:t>To be required to report to TRI, your facility must meet ALL of the criteria shown here. A stepwise process can be used to determine if and what you would need to report to TRI. The first step is determining whether or not your facility is covered under EPCRA Section 313 and would, therefore, need to consider its toxic chemicals for TRI reporting. Whether or not your facility is covered is based on the types of activities carried out at the facility and the number of employees working for your facility. NAICS is the North American Industry Classification System, which assigns numeric codes to characterize the activity taking place at the facility. We will talk more about the NAICS codes requirement shortly.</a:t>
            </a:r>
          </a:p>
          <a:p>
            <a:pPr>
              <a:spcBef>
                <a:spcPts val="1200"/>
              </a:spcBef>
            </a:pPr>
            <a:r>
              <a:rPr lang="en-US" altLang="en-US" sz="1200" dirty="0">
                <a:latin typeface="Arial" panose="020B0604020202020204" pitchFamily="34" charset="0"/>
                <a:ea typeface="ＭＳ Ｐゴシック" panose="020B0600070205080204" pitchFamily="34" charset="-128"/>
              </a:rPr>
              <a:t>Alternatively, if your facility has been included in a determination by the EPA Administrator under their discretionary authority to add extend reporting requirements to specific facilities, you need not consider your NAICS code or employees for the purposes of determining whether a TRI report is needed.</a:t>
            </a:r>
          </a:p>
          <a:p>
            <a:pPr>
              <a:spcBef>
                <a:spcPts val="1200"/>
              </a:spcBef>
            </a:pPr>
            <a:r>
              <a:rPr lang="en-US" altLang="en-US" sz="1200" dirty="0">
                <a:latin typeface="Arial" panose="020B0604020202020204" pitchFamily="34" charset="0"/>
                <a:ea typeface="ＭＳ Ｐゴシック" panose="020B0600070205080204" pitchFamily="34" charset="-128"/>
              </a:rPr>
              <a:t>Then, if you’ve met one of the two criteria above (either are both in a covered sector AND have at least ten full-time employee-equivalents, OR were included in discretionary authority determination), then you proceed to the final step.</a:t>
            </a:r>
          </a:p>
          <a:p>
            <a:pPr>
              <a:spcBef>
                <a:spcPts val="1200"/>
              </a:spcBef>
            </a:pPr>
            <a:r>
              <a:rPr lang="en-US" altLang="en-US" sz="1200" dirty="0">
                <a:latin typeface="Arial" panose="020B0604020202020204" pitchFamily="34" charset="0"/>
                <a:ea typeface="ＭＳ Ｐゴシック" panose="020B0600070205080204" pitchFamily="34" charset="-128"/>
              </a:rPr>
              <a:t>The next step is to determine for which TRI chemicals you must submit a TRI report. Covered facilities need to look at the TRI chemicals that are on the list and that may be present at the facility. Next, facilities need to look at how the chemicals are used. Are they manufactured? Processed? Or otherwise used? These are the TRI threshold activities. We will be describing each of these in more detail.</a:t>
            </a:r>
          </a:p>
          <a:p>
            <a:pPr>
              <a:spcBef>
                <a:spcPts val="1200"/>
              </a:spcBef>
            </a:pPr>
            <a:r>
              <a:rPr lang="en-US" altLang="en-US" sz="1200" dirty="0">
                <a:latin typeface="Arial" panose="020B0604020202020204" pitchFamily="34" charset="0"/>
                <a:ea typeface="ＭＳ Ｐゴシック" panose="020B0600070205080204" pitchFamily="34" charset="-128"/>
              </a:rPr>
              <a:t>Next, facilities must calculate the quantity of the TRI chemical that is manufactured, processed, or otherwise used, and compare those quantities to the TRI activity thresholds. Only when activity thresholds are exceeded would the facility be required to complete and submit a TRI report, either a Form R or a Form A. </a:t>
            </a:r>
          </a:p>
        </p:txBody>
      </p:sp>
      <p:sp>
        <p:nvSpPr>
          <p:cNvPr id="4" name="Slide Number Placeholder 3"/>
          <p:cNvSpPr>
            <a:spLocks noGrp="1"/>
          </p:cNvSpPr>
          <p:nvPr>
            <p:ph type="sldNum" sz="quarter" idx="5"/>
          </p:nvPr>
        </p:nvSpPr>
        <p:spPr/>
        <p:txBody>
          <a:bodyPr/>
          <a:lstStyle/>
          <a:p>
            <a:fld id="{7EA0C76C-20C2-AA41-BAA3-490ECBDFFEE2}" type="slidenum">
              <a:rPr lang="en-US" smtClean="0"/>
              <a:t>3</a:t>
            </a:fld>
            <a:endParaRPr lang="en-US"/>
          </a:p>
        </p:txBody>
      </p:sp>
    </p:spTree>
    <p:extLst>
      <p:ext uri="{BB962C8B-B14F-4D97-AF65-F5344CB8AC3E}">
        <p14:creationId xmlns:p14="http://schemas.microsoft.com/office/powerpoint/2010/main" val="40418750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Ammonia also has some unique requirements. For aqueous ammonia, your threshold determination and your release and waste management quantity calculations are based on 10% of the ammonia present in the aqueous solutions. Remember that the 10% applies only to aqueous solutions. If you have anhydrous ammonia you need to consider 100% for thresholds and releases.</a:t>
            </a:r>
          </a:p>
        </p:txBody>
      </p:sp>
      <p:sp>
        <p:nvSpPr>
          <p:cNvPr id="4" name="Slide Number Placeholder 3"/>
          <p:cNvSpPr>
            <a:spLocks noGrp="1"/>
          </p:cNvSpPr>
          <p:nvPr>
            <p:ph type="sldNum" sz="quarter" idx="5"/>
          </p:nvPr>
        </p:nvSpPr>
        <p:spPr/>
        <p:txBody>
          <a:bodyPr/>
          <a:lstStyle/>
          <a:p>
            <a:fld id="{7EA0C76C-20C2-AA41-BAA3-490ECBDFFEE2}" type="slidenum">
              <a:rPr lang="en-US" smtClean="0"/>
              <a:t>33</a:t>
            </a:fld>
            <a:endParaRPr lang="en-US"/>
          </a:p>
        </p:txBody>
      </p:sp>
    </p:spTree>
    <p:extLst>
      <p:ext uri="{BB962C8B-B14F-4D97-AF65-F5344CB8AC3E}">
        <p14:creationId xmlns:p14="http://schemas.microsoft.com/office/powerpoint/2010/main" val="30267352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examples of calculating thresholds and releases of anhydrous and aqueous ammonia are provided on the slide. These examples are from the Ammonia guidance document. </a:t>
            </a:r>
          </a:p>
        </p:txBody>
      </p:sp>
      <p:sp>
        <p:nvSpPr>
          <p:cNvPr id="4" name="Slide Number Placeholder 3"/>
          <p:cNvSpPr>
            <a:spLocks noGrp="1"/>
          </p:cNvSpPr>
          <p:nvPr>
            <p:ph type="sldNum" sz="quarter" idx="10"/>
          </p:nvPr>
        </p:nvSpPr>
        <p:spPr/>
        <p:txBody>
          <a:bodyPr/>
          <a:lstStyle/>
          <a:p>
            <a:fld id="{7EA0C76C-20C2-AA41-BAA3-490ECBDFFEE2}" type="slidenum">
              <a:rPr lang="en-US" smtClean="0"/>
              <a:t>34</a:t>
            </a:fld>
            <a:endParaRPr lang="en-US"/>
          </a:p>
        </p:txBody>
      </p:sp>
    </p:spTree>
    <p:extLst>
      <p:ext uri="{BB962C8B-B14F-4D97-AF65-F5344CB8AC3E}">
        <p14:creationId xmlns:p14="http://schemas.microsoft.com/office/powerpoint/2010/main" val="28932539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Acid aerosols are also chemicals with unique requirements. Note that both hydrochloric and sulfuric acids have a chemical qualifier that specifies that they are reportable only if they are in the aerosol form. These aerosols are common products of coal and other fuel combustion. For example, sulfuric acid can be coincidentally manufactured when combusting fuels containing sulfur.</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Hydrochloric and sulfuric acids are also used by facilities in closed-loop acid reuse systems. In some cases the acid can be aerosolized to apply it to a material or product for the purpose of etching or cleaning. The acid aerosol is typically condensed back to liquid only to be re-aerosolized again and again. Because of the chemical qualifier, facilities would be manufacturing the TRI chemical every time it is aerosolized and otherwise using it again and again in the process.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EPA developed a simplified method for determining whether a threshold has been exceeded. The guidance directs facilities to calculate their threshold quantity by adding the total amount of acid in the reuse system plus the total virgin acid added in the reporting year to get the threshold quantity manufactured and otherwise used.</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EPA has developed two separate reporting guidance documents for sulfuric acid and hydrochloric acid where facilities can get more information pertaining to these chemicals.</a:t>
            </a:r>
          </a:p>
        </p:txBody>
      </p:sp>
      <p:sp>
        <p:nvSpPr>
          <p:cNvPr id="4" name="Slide Number Placeholder 3"/>
          <p:cNvSpPr>
            <a:spLocks noGrp="1"/>
          </p:cNvSpPr>
          <p:nvPr>
            <p:ph type="sldNum" sz="quarter" idx="5"/>
          </p:nvPr>
        </p:nvSpPr>
        <p:spPr/>
        <p:txBody>
          <a:bodyPr/>
          <a:lstStyle/>
          <a:p>
            <a:fld id="{7EA0C76C-20C2-AA41-BAA3-490ECBDFFEE2}" type="slidenum">
              <a:rPr lang="en-US" smtClean="0"/>
              <a:t>35</a:t>
            </a:fld>
            <a:endParaRPr lang="en-US"/>
          </a:p>
        </p:txBody>
      </p:sp>
    </p:spTree>
    <p:extLst>
      <p:ext uri="{BB962C8B-B14F-4D97-AF65-F5344CB8AC3E}">
        <p14:creationId xmlns:p14="http://schemas.microsoft.com/office/powerpoint/2010/main" val="26660431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Now we will discuss EPA’s Guidance on how to report chemicals that migrate from their initial disposal or release location. Shown is an example of a reportable chemical that is disposed of in an on-site surface impoundment.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If in Year One, a facility placed 2,000 pounds of the chemical into a surface impoundment, and in the same year, 1,000 pounds volatilized to the air, the facility would put the 1,000 pounds to air on their Form R as an air release. And 1,000 pounds would be reported on the Form R as disposed of in the surface impoundment, not 2000 pounds. </a:t>
            </a:r>
            <a:br>
              <a:rPr lang="en-US" altLang="en-US" sz="1200" dirty="0">
                <a:solidFill>
                  <a:srgbClr val="FF00FF"/>
                </a:solidFill>
                <a:latin typeface="Arial" panose="020B0604020202020204" pitchFamily="34" charset="0"/>
                <a:ea typeface="ＭＳ Ｐゴシック" panose="020B0600070205080204" pitchFamily="34" charset="-128"/>
              </a:rPr>
            </a:br>
            <a:r>
              <a:rPr lang="en-US" altLang="en-US" sz="1200" dirty="0">
                <a:latin typeface="Arial" panose="020B0604020202020204" pitchFamily="34" charset="0"/>
                <a:ea typeface="ＭＳ Ｐゴシック" panose="020B0600070205080204" pitchFamily="34" charset="-128"/>
              </a:rPr>
              <a:t>When the initial disposal and subsequent migration occur during the same reporting year, facilities should put each amount in the appropriate section of the form to show the medium that it actually ended up in.</a:t>
            </a:r>
          </a:p>
        </p:txBody>
      </p:sp>
      <p:sp>
        <p:nvSpPr>
          <p:cNvPr id="4" name="Slide Number Placeholder 3"/>
          <p:cNvSpPr>
            <a:spLocks noGrp="1"/>
          </p:cNvSpPr>
          <p:nvPr>
            <p:ph type="sldNum" sz="quarter" idx="5"/>
          </p:nvPr>
        </p:nvSpPr>
        <p:spPr/>
        <p:txBody>
          <a:bodyPr/>
          <a:lstStyle/>
          <a:p>
            <a:fld id="{7EA0C76C-20C2-AA41-BAA3-490ECBDFFEE2}" type="slidenum">
              <a:rPr lang="en-US" smtClean="0"/>
              <a:t>36</a:t>
            </a:fld>
            <a:endParaRPr lang="en-US"/>
          </a:p>
        </p:txBody>
      </p:sp>
    </p:spTree>
    <p:extLst>
      <p:ext uri="{BB962C8B-B14F-4D97-AF65-F5344CB8AC3E}">
        <p14:creationId xmlns:p14="http://schemas.microsoft.com/office/powerpoint/2010/main" val="21795617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However, if chemical migration occurs in a subsequent year from the initial disposal, the chemical migration should not be reported. Facilities are only required to report amounts released or otherwise managed in the year that the amounts were released or otherwise managed.</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For example, in Year One, 2000 pounds of this chemical were disposed of in the on-site surface impoundment. That 2000 pounds will go on your Form R as an on-site land disposal, under the surface impoundment section. A year later, leachate has migrated from this surface impoundment, and you know that 500 pounds of the original 2000 pounds has migrated out of the impoundment. Because the migration occurred in a different reporting year, the 500 pounds does not get reported on the Year Two Form at all. It was already reported the previous year in the 2000 pounds disposed to land on-site.</a:t>
            </a:r>
          </a:p>
        </p:txBody>
      </p:sp>
      <p:sp>
        <p:nvSpPr>
          <p:cNvPr id="4" name="Slide Number Placeholder 3"/>
          <p:cNvSpPr>
            <a:spLocks noGrp="1"/>
          </p:cNvSpPr>
          <p:nvPr>
            <p:ph type="sldNum" sz="quarter" idx="5"/>
          </p:nvPr>
        </p:nvSpPr>
        <p:spPr/>
        <p:txBody>
          <a:bodyPr/>
          <a:lstStyle/>
          <a:p>
            <a:fld id="{7EA0C76C-20C2-AA41-BAA3-490ECBDFFEE2}" type="slidenum">
              <a:rPr lang="en-US" smtClean="0"/>
              <a:t>37</a:t>
            </a:fld>
            <a:endParaRPr lang="en-US"/>
          </a:p>
        </p:txBody>
      </p:sp>
    </p:spTree>
    <p:extLst>
      <p:ext uri="{BB962C8B-B14F-4D97-AF65-F5344CB8AC3E}">
        <p14:creationId xmlns:p14="http://schemas.microsoft.com/office/powerpoint/2010/main" val="36701496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panose="020B0604020202020204" pitchFamily="34" charset="0"/>
                <a:ea typeface="ＭＳ Ｐゴシック" panose="020B0600070205080204" pitchFamily="34" charset="-128"/>
              </a:rPr>
              <a:t>Facilities are reminded that they have a legal obligation under EPCRA to report accurate TRI reporting forms by July 1, if they met TRI reporting requirements for the prior reporting year. If facilities do not report accurate and timely forms by the reporting deadline, EPA may take enforcement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panose="020B0604020202020204" pitchFamily="34" charset="0"/>
                <a:ea typeface="ＭＳ Ｐゴシック" panose="020B0600070205080204" pitchFamily="34" charset="-128"/>
              </a:rPr>
              <a:t>Compliance Incentives are a set of policies and programs that eliminate, reduce, or waive penalties under certain conditions for business, industry, and government facilities which voluntarily discover, promptly disclose, correct noncompliance, and prevent future environmental violations. Information about these incentives, self-disclosure programs, related tools such as environmental audit protocols, Environmental Management Systems, Pollution Prevention, other innovation projects and programs and the environmental benefits achieved by such programs can be found at the website shown here. </a:t>
            </a:r>
          </a:p>
        </p:txBody>
      </p:sp>
      <p:sp>
        <p:nvSpPr>
          <p:cNvPr id="4" name="Slide Number Placeholder 3"/>
          <p:cNvSpPr>
            <a:spLocks noGrp="1"/>
          </p:cNvSpPr>
          <p:nvPr>
            <p:ph type="sldNum" sz="quarter" idx="5"/>
          </p:nvPr>
        </p:nvSpPr>
        <p:spPr/>
        <p:txBody>
          <a:bodyPr/>
          <a:lstStyle/>
          <a:p>
            <a:fld id="{7EA0C76C-20C2-AA41-BAA3-490ECBDFFEE2}" type="slidenum">
              <a:rPr lang="en-US" smtClean="0"/>
              <a:t>38</a:t>
            </a:fld>
            <a:endParaRPr lang="en-US"/>
          </a:p>
        </p:txBody>
      </p:sp>
    </p:spTree>
    <p:extLst>
      <p:ext uri="{BB962C8B-B14F-4D97-AF65-F5344CB8AC3E}">
        <p14:creationId xmlns:p14="http://schemas.microsoft.com/office/powerpoint/2010/main" val="38137041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Conditions to qualify for the Audit Policy are as follows. The violation had to be from a systematic discovery through an environmental audit or due diligence. It has to have been a voluntary discovery made by the facility. The facility must promptly disclose the violation to the Environmental Protection Agency and the discovery and disclosure must be independent of a government or third party plaintiff.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facility must fix the problem to prevent it from recurring and this audit policy cannot be used repeatedly for the same violations. It only covers the violations for which you are reporting. If other violations are identified over the course of using the audit policy, they may not be covered. You have to cooperate fully with the EPA and other authorities. More details on the audit policy are available from the EPA Website at the address shown here.</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39</a:t>
            </a:fld>
            <a:endParaRPr lang="en-US"/>
          </a:p>
        </p:txBody>
      </p:sp>
    </p:spTree>
    <p:extLst>
      <p:ext uri="{BB962C8B-B14F-4D97-AF65-F5344CB8AC3E}">
        <p14:creationId xmlns:p14="http://schemas.microsoft.com/office/powerpoint/2010/main" val="30357158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panose="020B0604020202020204" pitchFamily="34" charset="0"/>
                <a:ea typeface="ＭＳ Ｐゴシック" panose="020B0600070205080204" pitchFamily="34" charset="-128"/>
              </a:rPr>
              <a:t>EPA offers a compliance incentive policy to small businesses that self-disclose violations. The Small Business Compliance Policy is only available to businesses with 100 or fewer employees. If a small business meets the conditions, they may be eligible for 100 percent reduction in the gravity-based penalty. The conditions to qualify are: a good compliance record, voluntary discovery of the violation, prompt disclosure, and correction and remediation of the violation. More information on the Small Business Compliance Policy can be found at the website shown here.</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40</a:t>
            </a:fld>
            <a:endParaRPr lang="en-US"/>
          </a:p>
        </p:txBody>
      </p:sp>
    </p:spTree>
    <p:extLst>
      <p:ext uri="{BB962C8B-B14F-4D97-AF65-F5344CB8AC3E}">
        <p14:creationId xmlns:p14="http://schemas.microsoft.com/office/powerpoint/2010/main" val="3400309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Electronic Reporting rule requires that revisions must made electronically using TRI-MEweb via EPA’s Central Data Exchange. TRI-MEweb now supports revisions for all Reporting Years from 1991 through the present.</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Be aware that when submitting revisions to forms for Reporting Year 2005 through the present reporting year via the Central Data Exchange to EPA, it will satisfy your state obligations only for states that participate in the TRI Data Exchange. For states and tribes that do not participate in TDX and revisions for Reporting Years from 1991 to 2004, facilities must remember to also submit the revision to the state/tribe, such as on a diskette or hardcopy.</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41</a:t>
            </a:fld>
            <a:endParaRPr lang="en-US"/>
          </a:p>
        </p:txBody>
      </p:sp>
    </p:spTree>
    <p:extLst>
      <p:ext uri="{BB962C8B-B14F-4D97-AF65-F5344CB8AC3E}">
        <p14:creationId xmlns:p14="http://schemas.microsoft.com/office/powerpoint/2010/main" val="6859991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panose="020B0604020202020204" pitchFamily="34" charset="0"/>
                <a:ea typeface="ＭＳ Ｐゴシック" panose="020B0600070205080204" pitchFamily="34" charset="-128"/>
              </a:rPr>
              <a:t>The Electronic Reporting rule requires that withdrawals must be made electronically via the Central Data Exchange using TRI-MEweb. Information on how to properly submit TRI data withdrawal requests can be obtained from TRI-MEweb or from the website shown here. As with revisions, submitting withdrawal forms for Reporting Year 2005 through the present reporting year via the Central Data Exchange will only fulfill state obligations for those states and tribes that are TDX participants.</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42</a:t>
            </a:fld>
            <a:endParaRPr lang="en-US"/>
          </a:p>
        </p:txBody>
      </p:sp>
    </p:spTree>
    <p:extLst>
      <p:ext uri="{BB962C8B-B14F-4D97-AF65-F5344CB8AC3E}">
        <p14:creationId xmlns:p14="http://schemas.microsoft.com/office/powerpoint/2010/main" val="3511412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Completing your TRI forms is a two-step process. In the first step, you determine if your facility is required to report to TRI, and if so, you determine which TRI chemicals you handle in your facility, and then which of these you would need to report on.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Step 2, shown on the right, is the release and waste management reporting. This is the information that you would put on a TRI form. What information do facilities report to TRI? For the Form R, which is the more common means of TRI reporting, facilities report on how the TRI chemical is managed as waste, including on-site releases, treatment, energy recovery, recycling of the TRI chemical and off-site transfers, and pollution prevention activities that are conducted at the facility for that chemical. </a:t>
            </a:r>
          </a:p>
        </p:txBody>
      </p:sp>
      <p:sp>
        <p:nvSpPr>
          <p:cNvPr id="4" name="Slide Number Placeholder 3"/>
          <p:cNvSpPr>
            <a:spLocks noGrp="1"/>
          </p:cNvSpPr>
          <p:nvPr>
            <p:ph type="sldNum" sz="quarter" idx="5"/>
          </p:nvPr>
        </p:nvSpPr>
        <p:spPr/>
        <p:txBody>
          <a:bodyPr/>
          <a:lstStyle/>
          <a:p>
            <a:fld id="{7EA0C76C-20C2-AA41-BAA3-490ECBDFFEE2}" type="slidenum">
              <a:rPr lang="en-US" smtClean="0"/>
              <a:t>4</a:t>
            </a:fld>
            <a:endParaRPr lang="en-US"/>
          </a:p>
        </p:txBody>
      </p:sp>
    </p:spTree>
    <p:extLst>
      <p:ext uri="{BB962C8B-B14F-4D97-AF65-F5344CB8AC3E}">
        <p14:creationId xmlns:p14="http://schemas.microsoft.com/office/powerpoint/2010/main" val="30355326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Here are a few more reminders regarding revisions and withdrawals. If submitting a Form R to replace a previously filed Form A, this is not considered a revision (do not check the revision box). It is considered a late submission of Form R. You would also need to request that the Form A be withdrawn.</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Note that submitting a Form A when a Form R is required is considered a less severe violation than failing to submit either form, but it is considered a late submission if submitted after the reporting deadline.</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A common revision is to change the chemical reported from a metal to a metal compound or vice versa. In that case, the original submission must be withdrawn and the form for the new chemical should be submitted. This is not considered a revision. </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43</a:t>
            </a:fld>
            <a:endParaRPr lang="en-US"/>
          </a:p>
        </p:txBody>
      </p:sp>
    </p:spTree>
    <p:extLst>
      <p:ext uri="{BB962C8B-B14F-4D97-AF65-F5344CB8AC3E}">
        <p14:creationId xmlns:p14="http://schemas.microsoft.com/office/powerpoint/2010/main" val="17157302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panose="020B0604020202020204" pitchFamily="34" charset="0"/>
                <a:ea typeface="ＭＳ Ｐゴシック" panose="020B0600070205080204" pitchFamily="34" charset="-128"/>
              </a:rPr>
              <a:t>Companies violating any statutory or regulatory requirement are subject to penalties of up to $40,779 per day per violation. The government’s Enforcement Response Policy is what is used to determine what the penalty will be. More information on EPA EPCRA enforcement policies can be found at the website shown here.</a:t>
            </a:r>
          </a:p>
        </p:txBody>
      </p:sp>
      <p:sp>
        <p:nvSpPr>
          <p:cNvPr id="4" name="Slide Number Placeholder 3"/>
          <p:cNvSpPr>
            <a:spLocks noGrp="1"/>
          </p:cNvSpPr>
          <p:nvPr>
            <p:ph type="sldNum" sz="quarter" idx="5"/>
          </p:nvPr>
        </p:nvSpPr>
        <p:spPr/>
        <p:txBody>
          <a:bodyPr/>
          <a:lstStyle/>
          <a:p>
            <a:fld id="{7EA0C76C-20C2-AA41-BAA3-490ECBDFFEE2}" type="slidenum">
              <a:rPr lang="en-US" smtClean="0"/>
              <a:t>44</a:t>
            </a:fld>
            <a:endParaRPr lang="en-US"/>
          </a:p>
        </p:txBody>
      </p:sp>
    </p:spTree>
    <p:extLst>
      <p:ext uri="{BB962C8B-B14F-4D97-AF65-F5344CB8AC3E}">
        <p14:creationId xmlns:p14="http://schemas.microsoft.com/office/powerpoint/2010/main" val="21948003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A0C76C-20C2-AA41-BAA3-490ECBDFFEE2}" type="slidenum">
              <a:rPr lang="en-US" smtClean="0"/>
              <a:t>45</a:t>
            </a:fld>
            <a:endParaRPr lang="en-US"/>
          </a:p>
        </p:txBody>
      </p:sp>
    </p:spTree>
    <p:extLst>
      <p:ext uri="{BB962C8B-B14F-4D97-AF65-F5344CB8AC3E}">
        <p14:creationId xmlns:p14="http://schemas.microsoft.com/office/powerpoint/2010/main" val="3730331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US" altLang="en-US" sz="1200" dirty="0">
                <a:latin typeface="Arial"/>
                <a:ea typeface="ＭＳ Ｐゴシック"/>
                <a:cs typeface="Arial"/>
              </a:rPr>
              <a:t>Chemicals of Special Concern </a:t>
            </a:r>
            <a:r>
              <a:rPr lang="en-US" altLang="en-US" dirty="0">
                <a:latin typeface="Arial"/>
                <a:ea typeface="ＭＳ Ｐゴシック"/>
                <a:cs typeface="Arial"/>
              </a:rPr>
              <a:t>include</a:t>
            </a:r>
            <a:r>
              <a:rPr lang="en-US" altLang="en-US" sz="1200" dirty="0">
                <a:latin typeface="Arial"/>
                <a:ea typeface="ＭＳ Ｐゴシック"/>
                <a:cs typeface="Arial"/>
              </a:rPr>
              <a:t> chemicals that are persistent, </a:t>
            </a:r>
            <a:r>
              <a:rPr lang="en-US" altLang="en-US" sz="1200" dirty="0" err="1">
                <a:latin typeface="Arial"/>
                <a:ea typeface="ＭＳ Ｐゴシック"/>
                <a:cs typeface="Arial"/>
              </a:rPr>
              <a:t>bioaccumulative</a:t>
            </a:r>
            <a:r>
              <a:rPr lang="en-US" altLang="en-US" sz="1200" dirty="0">
                <a:latin typeface="Arial"/>
                <a:ea typeface="ＭＳ Ｐゴシック"/>
                <a:cs typeface="Arial"/>
              </a:rPr>
              <a:t>, and toxic</a:t>
            </a:r>
            <a:r>
              <a:rPr lang="en-US" altLang="en-US" dirty="0">
                <a:latin typeface="Arial"/>
                <a:ea typeface="ＭＳ Ｐゴシック"/>
                <a:cs typeface="Arial"/>
              </a:rPr>
              <a:t> (PBTs),</a:t>
            </a:r>
            <a:r>
              <a:rPr lang="en-US" altLang="en-US" sz="1200" dirty="0">
                <a:latin typeface="Arial"/>
                <a:ea typeface="ＭＳ Ｐゴシック"/>
                <a:cs typeface="Arial"/>
              </a:rPr>
              <a:t> meaning that they’re persistent in that they don’t break down in the environment. They’re </a:t>
            </a:r>
            <a:r>
              <a:rPr lang="en-US" altLang="en-US" sz="1200" dirty="0" err="1">
                <a:latin typeface="Arial"/>
                <a:ea typeface="ＭＳ Ｐゴシック"/>
                <a:cs typeface="Arial"/>
              </a:rPr>
              <a:t>bioaccumulative</a:t>
            </a:r>
            <a:r>
              <a:rPr lang="en-US" altLang="en-US" sz="1200" dirty="0">
                <a:latin typeface="Arial"/>
                <a:ea typeface="ＭＳ Ｐゴシック"/>
                <a:cs typeface="Arial"/>
              </a:rPr>
              <a:t> in that they tend to accumulate in living tissue, and they’re toxic chemicals. So because of these characteristics, these chemicals have much lower reporting thresholds and they have unique reporting requirements under TRI.</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Here are the 21 chemicals that are designated as Chemicals of Special Concern. Nine are organic compounds, two are metals and two are metal compounds, and eight are pesticides. Several of these Chemicals of Special Concern are either banned or severely limited in their use.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threshold quantity that would trigger reporting for Chemicals of Special Concern varies depending upon the individual chemical. However, when reporting for any of the Chemicals of Special Concern the Form R must be used, quantities reported can include decimal amounts, range codes are not allowed, and you cannot use the de minimis exemption.</a:t>
            </a:r>
          </a:p>
        </p:txBody>
      </p:sp>
      <p:sp>
        <p:nvSpPr>
          <p:cNvPr id="4" name="Slide Number Placeholder 3"/>
          <p:cNvSpPr>
            <a:spLocks noGrp="1"/>
          </p:cNvSpPr>
          <p:nvPr>
            <p:ph type="sldNum" sz="quarter" idx="5"/>
          </p:nvPr>
        </p:nvSpPr>
        <p:spPr/>
        <p:txBody>
          <a:bodyPr/>
          <a:lstStyle/>
          <a:p>
            <a:fld id="{7EA0C76C-20C2-AA41-BAA3-490ECBDFFEE2}" type="slidenum">
              <a:rPr lang="en-US" smtClean="0"/>
              <a:t>46</a:t>
            </a:fld>
            <a:endParaRPr lang="en-US"/>
          </a:p>
        </p:txBody>
      </p:sp>
    </p:spTree>
    <p:extLst>
      <p:ext uri="{BB962C8B-B14F-4D97-AF65-F5344CB8AC3E}">
        <p14:creationId xmlns:p14="http://schemas.microsoft.com/office/powerpoint/2010/main" val="13581923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“Dioxin and Dioxin-like Compounds” is a Chemicals</a:t>
            </a:r>
            <a:r>
              <a:rPr lang="en-US" altLang="en-US" sz="1200" baseline="0" dirty="0">
                <a:latin typeface="Arial" panose="020B0604020202020204" pitchFamily="34" charset="0"/>
                <a:ea typeface="ＭＳ Ｐゴシック" panose="020B0600070205080204" pitchFamily="34" charset="-128"/>
              </a:rPr>
              <a:t> of Special Concern </a:t>
            </a:r>
            <a:r>
              <a:rPr lang="en-US" altLang="en-US" sz="1200" dirty="0">
                <a:latin typeface="Arial" panose="020B0604020202020204" pitchFamily="34" charset="0"/>
                <a:ea typeface="ＭＳ Ｐゴシック" panose="020B0600070205080204" pitchFamily="34" charset="-128"/>
              </a:rPr>
              <a:t>category and, unlike any other TRI chemicals, dioxin and dioxin like compounds are reported using gram units. The dioxin and dioxin-like compound category has a Chemicals</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activity threshold of 0.1 grams for a reporting year. Facilities manufacturing, processing or otherwise using 1/10th of a gram of dioxin or dioxin-like compounds, would report for this chemical category.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Dioxins can be formed as byproducts when chlorinated materials are involved in combustion or other high-temperature processes. Examples of such processes where dioxins may form includes: fossil fuel and wood combustion, waste incineration, or metallurgical processes.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What does it take to exceed a 0.1-gram activity threshold? The list shown here is from the dioxin and dioxin-like compounds guidance document. Using typical concentrations, 64,462 tons of coal combusted in a utility boiler in the reporting year would exceed the dioxin threshold. 8.31 million gallons of fuel combusted would exceed the threshold, again, at typical concentrations of dioxins. Or 1,230 tons of copper scrap fed into a secondary copper smelter would exceed the dioxin threshold.</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47</a:t>
            </a:fld>
            <a:endParaRPr lang="en-US"/>
          </a:p>
        </p:txBody>
      </p:sp>
    </p:spTree>
    <p:extLst>
      <p:ext uri="{BB962C8B-B14F-4D97-AF65-F5344CB8AC3E}">
        <p14:creationId xmlns:p14="http://schemas.microsoft.com/office/powerpoint/2010/main" val="42945529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dioxin and dioxin-like compounds category is composed of 17 individually listed compounds.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In addition to reporting the total amount of this chemical category in grams, facilities must also report the quantity in grams of each of the 17 individual compounds in the category, if this information is available. Emission factors for dioxin and dioxin-line compounds are typically for individual compounds within the category.</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EPA will use the quantities reported to calculate the Toxicity Equivalency Values, or TEQ values, for the dioxin and dioxin-like compounds reported. This information will be made available to the public along with the mass values reported. The dioxin and dioxin-like compounds guidance document has additional information about this category, including the listed chemicals and commonly used emission factors.</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48</a:t>
            </a:fld>
            <a:endParaRPr lang="en-US"/>
          </a:p>
        </p:txBody>
      </p:sp>
    </p:spTree>
    <p:extLst>
      <p:ext uri="{BB962C8B-B14F-4D97-AF65-F5344CB8AC3E}">
        <p14:creationId xmlns:p14="http://schemas.microsoft.com/office/powerpoint/2010/main" val="11868905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“Lead and Lead Compounds” can be found in a variety of raw materials, such as in metal ores, coal, wood, and in oil products such as heating oils and gasoline.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Lead is also found in circuit board facilities where it is used as solder. And, lead is found in many metal alloys. Lead in solder and alloys is in the elemental, not the compound form. So, facilities using lead solder and metal alloys should consider the quantities of elemental lead in these materials.</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Lead acid batteries would typically meet the articles exemption, assuming there are no TRI chemical releases associated with the lead acid batteries.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Old paint can also contain lead. However, removing old paint containing lead and sending it off-site for disposal or treatment is not considered a threshold activity under TRI.  Simply transferring a waste containing a TRI chemical off-site for waste management other than recycling is not in itself a threshold activity. </a:t>
            </a:r>
          </a:p>
        </p:txBody>
      </p:sp>
      <p:sp>
        <p:nvSpPr>
          <p:cNvPr id="4" name="Slide Number Placeholder 3"/>
          <p:cNvSpPr>
            <a:spLocks noGrp="1"/>
          </p:cNvSpPr>
          <p:nvPr>
            <p:ph type="sldNum" sz="quarter" idx="5"/>
          </p:nvPr>
        </p:nvSpPr>
        <p:spPr/>
        <p:txBody>
          <a:bodyPr/>
          <a:lstStyle/>
          <a:p>
            <a:fld id="{7EA0C76C-20C2-AA41-BAA3-490ECBDFFEE2}" type="slidenum">
              <a:rPr lang="en-US" smtClean="0"/>
              <a:t>49</a:t>
            </a:fld>
            <a:endParaRPr lang="en-US"/>
          </a:p>
        </p:txBody>
      </p:sp>
    </p:spTree>
    <p:extLst>
      <p:ext uri="{BB962C8B-B14F-4D97-AF65-F5344CB8AC3E}">
        <p14:creationId xmlns:p14="http://schemas.microsoft.com/office/powerpoint/2010/main" val="21939206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Elemental lead that is not contained in stainless steel, brass or bronze alloys is considered a Chemical</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and has a 100-pound threshold. The lead compounds category always has a 100-pound threshold.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There is also a </a:t>
            </a:r>
            <a:r>
              <a:rPr lang="en-US" sz="1800" dirty="0">
                <a:solidFill>
                  <a:srgbClr val="000000"/>
                </a:solidFill>
                <a:effectLst/>
                <a:latin typeface="Calibri" panose="020F0502020204030204" pitchFamily="34" charset="0"/>
                <a:ea typeface="Calibri" panose="020F0502020204030204" pitchFamily="34" charset="0"/>
              </a:rPr>
              <a:t>25,000/10,000-pound reporting thresholds </a:t>
            </a:r>
            <a:r>
              <a:rPr lang="en-US" altLang="en-US" sz="1200" dirty="0">
                <a:latin typeface="Arial" panose="020B0604020202020204" pitchFamily="34" charset="0"/>
                <a:ea typeface="ＭＳ Ｐゴシック" panose="020B0600070205080204" pitchFamily="34" charset="-128"/>
              </a:rPr>
              <a:t>for lead and that applies only to lead that is contained in stainless steel, brass, or bronze: 25,000 pounds for manufacturing and processing, and 10,000 pounds for otherwise use.</a:t>
            </a:r>
          </a:p>
        </p:txBody>
      </p:sp>
      <p:sp>
        <p:nvSpPr>
          <p:cNvPr id="4" name="Slide Number Placeholder 3"/>
          <p:cNvSpPr>
            <a:spLocks noGrp="1"/>
          </p:cNvSpPr>
          <p:nvPr>
            <p:ph type="sldNum" sz="quarter" idx="5"/>
          </p:nvPr>
        </p:nvSpPr>
        <p:spPr/>
        <p:txBody>
          <a:bodyPr/>
          <a:lstStyle/>
          <a:p>
            <a:fld id="{7EA0C76C-20C2-AA41-BAA3-490ECBDFFEE2}" type="slidenum">
              <a:rPr lang="en-US" smtClean="0"/>
              <a:t>50</a:t>
            </a:fld>
            <a:endParaRPr lang="en-US"/>
          </a:p>
        </p:txBody>
      </p:sp>
    </p:spTree>
    <p:extLst>
      <p:ext uri="{BB962C8B-B14F-4D97-AF65-F5344CB8AC3E}">
        <p14:creationId xmlns:p14="http://schemas.microsoft.com/office/powerpoint/2010/main" val="134371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Because there are two different ways to look at lead, for facilities that have both lead in stainless steel, brass and bronze, AND lead not in these alloys, this flowchart can be helpful in determining which thresholds have been exceeded and what reporting requirements apply. </a:t>
            </a:r>
          </a:p>
          <a:p>
            <a:pPr eaLnBrk="1" hangingPunct="1">
              <a:spcBef>
                <a:spcPts val="1200"/>
              </a:spcBef>
            </a:pPr>
            <a:endParaRPr lang="en-US" altLang="en-US" sz="1200" dirty="0">
              <a:latin typeface="Arial" panose="020B0604020202020204" pitchFamily="34" charset="0"/>
              <a:ea typeface="ＭＳ Ｐゴシック" panose="020B0600070205080204" pitchFamily="34" charset="-128"/>
            </a:endParaRP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The first step is to quantify all of the lead manufactured processed or otherwise used at the facility, including lead in stainless steel, brass, or bronze and lead in the Chemicals</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form. If so, the lead in these alloys is not a Chemical</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and compare that to the thresholds of 25,000 and 10,000 pounds.  Then the facility looks only at lead not in stainless steel, brass, or bronze and compares that to the 100 pound threshold for the Chemicals</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form of lead.</a:t>
            </a:r>
          </a:p>
          <a:p>
            <a:pPr eaLnBrk="1" hangingPunct="1">
              <a:spcBef>
                <a:spcPts val="1200"/>
              </a:spcBef>
            </a:pPr>
            <a:endParaRPr lang="en-US" altLang="en-US" sz="1200" dirty="0">
              <a:latin typeface="Arial" panose="020B0604020202020204" pitchFamily="34" charset="0"/>
              <a:ea typeface="ＭＳ Ｐゴシック" panose="020B0600070205080204" pitchFamily="34" charset="-128"/>
            </a:endParaRP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Following this flow chart, if neither threshold is exceeded, then no reporting is required. If only the threshold for the Chemicals</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form of lead is exceeded then the facility is only required to report on the lead not in stainless steel, brass, or bronze and cannot use a Form A and must follow the reporting requirement specific to</a:t>
            </a:r>
            <a:r>
              <a:rPr lang="en-US" altLang="en-US" sz="1200" baseline="0" dirty="0">
                <a:latin typeface="Arial" panose="020B0604020202020204" pitchFamily="34" charset="0"/>
                <a:ea typeface="ＭＳ Ｐゴシック" panose="020B0600070205080204" pitchFamily="34" charset="-128"/>
              </a:rPr>
              <a:t> Chemicals of Special Concern</a:t>
            </a:r>
            <a:r>
              <a:rPr lang="en-US" altLang="en-US" sz="1200" dirty="0">
                <a:latin typeface="Arial" panose="020B0604020202020204" pitchFamily="34" charset="0"/>
                <a:ea typeface="ＭＳ Ｐゴシック" panose="020B0600070205080204" pitchFamily="34" charset="-128"/>
              </a:rPr>
              <a:t>. </a:t>
            </a:r>
          </a:p>
          <a:p>
            <a:pPr eaLnBrk="1" hangingPunct="1">
              <a:spcBef>
                <a:spcPts val="1200"/>
              </a:spcBef>
            </a:pPr>
            <a:endParaRPr lang="en-US" altLang="en-US" sz="1200" dirty="0">
              <a:latin typeface="Arial" panose="020B0604020202020204" pitchFamily="34" charset="0"/>
              <a:ea typeface="ＭＳ Ｐゴシック" panose="020B0600070205080204" pitchFamily="34" charset="-128"/>
            </a:endParaRP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If only the </a:t>
            </a:r>
            <a:r>
              <a:rPr lang="en-US" sz="1200" dirty="0">
                <a:solidFill>
                  <a:srgbClr val="000000"/>
                </a:solidFill>
                <a:effectLst/>
                <a:latin typeface="Calibri" panose="020F0502020204030204" pitchFamily="34" charset="0"/>
                <a:ea typeface="Calibri" panose="020F0502020204030204" pitchFamily="34" charset="0"/>
              </a:rPr>
              <a:t>25,000/10,000-pound reporting thresholds</a:t>
            </a:r>
            <a:r>
              <a:rPr lang="en-US" altLang="en-US" sz="1000" dirty="0">
                <a:latin typeface="Arial" panose="020B0604020202020204" pitchFamily="34" charset="0"/>
                <a:ea typeface="ＭＳ Ｐゴシック" panose="020B0600070205080204" pitchFamily="34" charset="-128"/>
              </a:rPr>
              <a:t> </a:t>
            </a:r>
            <a:r>
              <a:rPr lang="en-US" altLang="en-US" sz="1200" dirty="0">
                <a:latin typeface="Arial" panose="020B0604020202020204" pitchFamily="34" charset="0"/>
                <a:ea typeface="ＭＳ Ｐゴシック" panose="020B0600070205080204" pitchFamily="34" charset="-128"/>
              </a:rPr>
              <a:t>lead is exceeded, then the facility reports on both the lead in the stainless steel, brass or bronze and the lead not in these alloys, and they follow the reporting requirements for </a:t>
            </a:r>
            <a:r>
              <a:rPr lang="en-US" sz="1800" dirty="0">
                <a:solidFill>
                  <a:srgbClr val="000000"/>
                </a:solidFill>
                <a:effectLst/>
                <a:latin typeface="Calibri" panose="020F0502020204030204" pitchFamily="34" charset="0"/>
                <a:ea typeface="Calibri" panose="020F0502020204030204" pitchFamily="34" charset="0"/>
              </a:rPr>
              <a:t>Chemicals with 25,000/10,000-pound Reporting Thresholds</a:t>
            </a:r>
            <a:r>
              <a:rPr lang="en-US" altLang="en-US" sz="1200" dirty="0">
                <a:latin typeface="Arial" panose="020B0604020202020204" pitchFamily="34" charset="0"/>
                <a:ea typeface="ＭＳ Ｐゴシック" panose="020B0600070205080204" pitchFamily="34" charset="-128"/>
              </a:rPr>
              <a:t>, including the use of the Form A, if they meet those criteria. </a:t>
            </a:r>
          </a:p>
          <a:p>
            <a:pPr eaLnBrk="1" hangingPunct="1">
              <a:spcBef>
                <a:spcPts val="1200"/>
              </a:spcBef>
            </a:pPr>
            <a:endParaRPr lang="en-US" altLang="en-US" sz="1200" dirty="0">
              <a:latin typeface="Arial" panose="020B0604020202020204" pitchFamily="34" charset="0"/>
              <a:ea typeface="ＭＳ Ｐゴシック" panose="020B0600070205080204" pitchFamily="34" charset="-128"/>
            </a:endParaRP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Finally, if both the thresholds for the Chemicals</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form of lead and for the </a:t>
            </a:r>
            <a:r>
              <a:rPr lang="en-US" sz="1800" dirty="0">
                <a:solidFill>
                  <a:srgbClr val="000000"/>
                </a:solidFill>
                <a:effectLst/>
                <a:latin typeface="Calibri" panose="020F0502020204030204" pitchFamily="34" charset="0"/>
                <a:ea typeface="Calibri" panose="020F0502020204030204" pitchFamily="34" charset="0"/>
              </a:rPr>
              <a:t>chemicals with 25,000/10,000-pound reporting thresholds </a:t>
            </a:r>
            <a:r>
              <a:rPr lang="en-US" altLang="en-US" sz="1200" dirty="0">
                <a:latin typeface="Arial" panose="020B0604020202020204" pitchFamily="34" charset="0"/>
                <a:ea typeface="ＭＳ Ｐゴシック" panose="020B0600070205080204" pitchFamily="34" charset="-128"/>
              </a:rPr>
              <a:t>form of lead are exceeded, then the flowchart shows that the facility must report using a Form R on both forms of lead and must follow the reporting requirements for Chemicals of Special Concern. </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51</a:t>
            </a:fld>
            <a:endParaRPr lang="en-US"/>
          </a:p>
        </p:txBody>
      </p:sp>
    </p:spTree>
    <p:extLst>
      <p:ext uri="{BB962C8B-B14F-4D97-AF65-F5344CB8AC3E}">
        <p14:creationId xmlns:p14="http://schemas.microsoft.com/office/powerpoint/2010/main" val="32456558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Polycyclic Aromatic Compounds</a:t>
            </a:r>
            <a:r>
              <a:rPr lang="en-US" altLang="en-US" sz="1200" baseline="0" dirty="0">
                <a:latin typeface="Arial" panose="020B0604020202020204" pitchFamily="34" charset="0"/>
                <a:ea typeface="ＭＳ Ｐゴシック" panose="020B0600070205080204" pitchFamily="34" charset="-128"/>
              </a:rPr>
              <a:t> (</a:t>
            </a:r>
            <a:r>
              <a:rPr lang="en-US" altLang="en-US" sz="1200" dirty="0">
                <a:latin typeface="Arial" panose="020B0604020202020204" pitchFamily="34" charset="0"/>
                <a:ea typeface="ＭＳ Ｐゴシック" panose="020B0600070205080204" pitchFamily="34" charset="-128"/>
              </a:rPr>
              <a:t>PACs) and benzo(g,h,i)perylene are both Chemicals</a:t>
            </a:r>
            <a:r>
              <a:rPr lang="en-US" altLang="en-US" sz="1200" baseline="0" dirty="0">
                <a:latin typeface="Arial" panose="020B0604020202020204" pitchFamily="34" charset="0"/>
                <a:ea typeface="ＭＳ Ｐゴシック" panose="020B0600070205080204" pitchFamily="34" charset="-128"/>
              </a:rPr>
              <a:t> of Special Concern</a:t>
            </a:r>
            <a:r>
              <a:rPr lang="en-US" altLang="en-US" sz="1200" dirty="0">
                <a:latin typeface="Arial" panose="020B0604020202020204" pitchFamily="34" charset="0"/>
                <a:ea typeface="ＭＳ Ｐゴシック" panose="020B0600070205080204" pitchFamily="34" charset="-128"/>
              </a:rPr>
              <a:t>. The PACs have a 100 pound threshold. Benzo(g,h,i)perylene has a 10 pound threshold. These chemicals are usually found in the same sources including in coal, fuel oil, petroleum products, and roofing tars. These chemicals can also be coincidentally manufactured during the combustion of fossil fuels. </a:t>
            </a:r>
          </a:p>
          <a:p>
            <a:pPr eaLnBrk="1" hangingPunct="1">
              <a:spcBef>
                <a:spcPts val="1200"/>
              </a:spcBef>
            </a:pPr>
            <a:r>
              <a:rPr lang="en-US" altLang="en-US" sz="1200" dirty="0">
                <a:latin typeface="Arial" panose="020B0604020202020204" pitchFamily="34" charset="0"/>
                <a:ea typeface="ＭＳ Ｐゴシック" panose="020B0600070205080204" pitchFamily="34" charset="-128"/>
              </a:rPr>
              <a:t>Because they are found in asphalt, they are typically present in blacktop. Blacktop used for paving an employee parking lot is exempt under the structural exemption, but other uses of blacktop at a facility probably are not because these uses are process-related. For example, blacktop used for roadways that trucks use to bring materials in and product out of the facility would not be exempt. </a:t>
            </a:r>
            <a:br>
              <a:rPr lang="en-US" altLang="en-US" sz="1200" dirty="0">
                <a:solidFill>
                  <a:srgbClr val="FF00FF"/>
                </a:solidFill>
                <a:latin typeface="Arial" panose="020B0604020202020204" pitchFamily="34" charset="0"/>
                <a:ea typeface="ＭＳ Ｐゴシック" panose="020B0600070205080204" pitchFamily="34" charset="-128"/>
              </a:rPr>
            </a:br>
            <a:r>
              <a:rPr lang="en-US" altLang="en-US" sz="1200" dirty="0">
                <a:latin typeface="Arial" panose="020B0604020202020204" pitchFamily="34" charset="0"/>
                <a:ea typeface="ＭＳ Ｐゴシック" panose="020B0600070205080204" pitchFamily="34" charset="-128"/>
              </a:rPr>
              <a:t>EPA has developed a guidance document that provides much more information on PACs along with specific examples that will help facilities determine their requirements associated with PACs.  A similar document for PBTs </a:t>
            </a:r>
            <a:r>
              <a:rPr lang="en-US" altLang="en-US" sz="1200" baseline="0" dirty="0">
                <a:latin typeface="Arial" panose="020B0604020202020204" pitchFamily="34" charset="0"/>
                <a:ea typeface="ＭＳ Ｐゴシック" panose="020B0600070205080204" pitchFamily="34" charset="-128"/>
              </a:rPr>
              <a:t>includes information on </a:t>
            </a:r>
            <a:r>
              <a:rPr lang="en-US" altLang="en-US" sz="1200" dirty="0">
                <a:latin typeface="Arial" panose="020B0604020202020204" pitchFamily="34" charset="0"/>
                <a:ea typeface="ＭＳ Ｐゴシック" panose="020B0600070205080204" pitchFamily="34" charset="-128"/>
              </a:rPr>
              <a:t>benzo[g,h,i]perylene.</a:t>
            </a:r>
            <a:r>
              <a:rPr lang="en-US" altLang="en-US" sz="1200" baseline="0" dirty="0">
                <a:latin typeface="Arial" panose="020B0604020202020204" pitchFamily="34" charset="0"/>
                <a:ea typeface="ＭＳ Ｐゴシック" panose="020B0600070205080204" pitchFamily="34" charset="-128"/>
              </a:rPr>
              <a:t> </a:t>
            </a:r>
          </a:p>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54</a:t>
            </a:fld>
            <a:endParaRPr lang="en-US"/>
          </a:p>
        </p:txBody>
      </p:sp>
    </p:spTree>
    <p:extLst>
      <p:ext uri="{BB962C8B-B14F-4D97-AF65-F5344CB8AC3E}">
        <p14:creationId xmlns:p14="http://schemas.microsoft.com/office/powerpoint/2010/main" val="20658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First, let’s look at the program changes for this reporting year. TRI reporting requirements often change from year to year. It is very important to be aware of the program changes each year before preparing your TRI reports. Program changes can be found on the TRI Website at www.epa.gov/tri, and in the front of the Reporting Forms and Instructions document, which is available for download from the TRI Website. Program changes are also presented in TRI-</a:t>
            </a:r>
            <a:r>
              <a:rPr lang="en-US" altLang="en-US" sz="1200" dirty="0" err="1">
                <a:latin typeface="Arial" panose="020B0604020202020204" pitchFamily="34" charset="0"/>
                <a:ea typeface="ＭＳ Ｐゴシック" panose="020B0600070205080204" pitchFamily="34" charset="-128"/>
              </a:rPr>
              <a:t>MEweb</a:t>
            </a:r>
            <a:r>
              <a:rPr lang="en-US" altLang="en-US" sz="1200" dirty="0">
                <a:latin typeface="Arial" panose="020B0604020202020204" pitchFamily="34" charset="0"/>
                <a:ea typeface="ＭＳ Ｐゴシック" panose="020B0600070205080204" pitchFamily="34" charset="-128"/>
              </a:rPr>
              <a:t>,</a:t>
            </a:r>
            <a:r>
              <a:rPr lang="en-US" altLang="en-US" sz="1200" baseline="0" dirty="0">
                <a:latin typeface="Arial" panose="020B0604020202020204" pitchFamily="34" charset="0"/>
                <a:ea typeface="ＭＳ Ｐゴシック" panose="020B0600070205080204" pitchFamily="34" charset="-128"/>
              </a:rPr>
              <a:t> the </a:t>
            </a:r>
            <a:r>
              <a:rPr lang="en-US" altLang="en-US" sz="1200" dirty="0">
                <a:latin typeface="Arial" panose="020B0604020202020204" pitchFamily="34" charset="0"/>
                <a:ea typeface="ＭＳ Ｐゴシック" panose="020B0600070205080204" pitchFamily="34" charset="-128"/>
              </a:rPr>
              <a:t>online reporting tool.</a:t>
            </a:r>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6</a:t>
            </a:fld>
            <a:endParaRPr lang="en-US"/>
          </a:p>
        </p:txBody>
      </p:sp>
    </p:spTree>
    <p:extLst>
      <p:ext uri="{BB962C8B-B14F-4D97-AF65-F5344CB8AC3E}">
        <p14:creationId xmlns:p14="http://schemas.microsoft.com/office/powerpoint/2010/main" val="19412852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6D98622-A272-4850-B370-8E4EF29EDD93}" type="slidenum">
              <a:rPr lang="en-US" altLang="en-US" sz="1200" smtClean="0"/>
              <a:pPr/>
              <a:t>55</a:t>
            </a:fld>
            <a:endParaRPr lang="en-US" altLang="en-US" sz="1200"/>
          </a:p>
        </p:txBody>
      </p:sp>
      <p:sp>
        <p:nvSpPr>
          <p:cNvPr id="90115" name="Rectangle 2"/>
          <p:cNvSpPr>
            <a:spLocks noGrp="1" noChangeArrowheads="1"/>
          </p:cNvSpPr>
          <p:nvPr>
            <p:ph type="body" idx="1"/>
          </p:nvPr>
        </p:nvSpPr>
        <p:spPr>
          <a:xfrm>
            <a:off x="1281113" y="3475038"/>
            <a:ext cx="7038975" cy="3328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This table is an excerpt from the PAC Guidance Document. The guidance document provides typical concentrations for PACs in a number of sources. The table also shows the quantity that would need to be used to meet the threshold at these concentrations. For example, the first line shows No. 6 fuel oil at a typical concentration of 2,461 parts per million of PACs. At this concentration, if a facility uses more than 5,140 gallons for No. 6 Fuel Oil during the reporting year, they would exceed the 100-pound reporting threshold.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Whereas for No. 2 fuel oil, the typical concentration of PACs is significantly lower at 10 parts per million. So, the table shows that a facility would have to use 1.41 million gallons of No. 2 fuel oil at that concentration before you exceed the 100 pound PACs threshold. Again, these are typical concentrations. If your facility has better information, more specific to the fuels actually used at your facility, that information should be used.</a:t>
            </a:r>
          </a:p>
          <a:p>
            <a:pPr eaLnBrk="1" hangingPunct="1">
              <a:spcBef>
                <a:spcPts val="1200"/>
              </a:spcBef>
            </a:pPr>
            <a:r>
              <a:rPr lang="en-US" altLang="en-US" sz="1000" baseline="0" dirty="0">
                <a:latin typeface="Arial" panose="020B0604020202020204" pitchFamily="34" charset="0"/>
                <a:ea typeface="ＭＳ Ｐゴシック" panose="020B0600070205080204" pitchFamily="34" charset="-128"/>
              </a:rPr>
              <a:t>Similar data for benzo[g,h,i]perylene in certain fuels are provided in the PBTs guidance document.</a:t>
            </a:r>
          </a:p>
        </p:txBody>
      </p:sp>
    </p:spTree>
    <p:extLst>
      <p:ext uri="{BB962C8B-B14F-4D97-AF65-F5344CB8AC3E}">
        <p14:creationId xmlns:p14="http://schemas.microsoft.com/office/powerpoint/2010/main" val="18485611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6D98622-A272-4850-B370-8E4EF29EDD93}" type="slidenum">
              <a:rPr lang="en-US" altLang="en-US" sz="1200" smtClean="0"/>
              <a:pPr/>
              <a:t>56</a:t>
            </a:fld>
            <a:endParaRPr lang="en-US" altLang="en-US" sz="1200"/>
          </a:p>
        </p:txBody>
      </p:sp>
      <p:sp>
        <p:nvSpPr>
          <p:cNvPr id="90115" name="Rectangle 2"/>
          <p:cNvSpPr>
            <a:spLocks noGrp="1" noChangeArrowheads="1"/>
          </p:cNvSpPr>
          <p:nvPr>
            <p:ph type="body" idx="1"/>
          </p:nvPr>
        </p:nvSpPr>
        <p:spPr>
          <a:xfrm>
            <a:off x="1281113" y="3475038"/>
            <a:ext cx="7038975" cy="3328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Now let’s look at mercury and mercury compounds. The Chemicals</a:t>
            </a:r>
            <a:r>
              <a:rPr lang="en-US" altLang="en-US" sz="1000" baseline="0" dirty="0">
                <a:latin typeface="Arial" panose="020B0604020202020204" pitchFamily="34" charset="0"/>
                <a:ea typeface="ＭＳ Ｐゴシック" panose="020B0600070205080204" pitchFamily="34" charset="-128"/>
              </a:rPr>
              <a:t> of Special Concern</a:t>
            </a:r>
            <a:r>
              <a:rPr lang="en-US" altLang="en-US" sz="1000" dirty="0">
                <a:latin typeface="Arial" panose="020B0604020202020204" pitchFamily="34" charset="0"/>
                <a:ea typeface="ＭＳ Ｐゴシック" panose="020B0600070205080204" pitchFamily="34" charset="-128"/>
              </a:rPr>
              <a:t> activity threshold is 10 pounds for mercury and it is 10 pounds for mercury compounds. Note that mercury and mercury compounds are two separately listed TRI chemicals. </a:t>
            </a:r>
            <a:br>
              <a:rPr lang="en-US" altLang="en-US" sz="1000" dirty="0">
                <a:solidFill>
                  <a:srgbClr val="FF00FF"/>
                </a:solidFill>
                <a:latin typeface="Arial" panose="020B0604020202020204" pitchFamily="34" charset="0"/>
                <a:ea typeface="ＭＳ Ｐゴシック" panose="020B0600070205080204" pitchFamily="34" charset="-128"/>
              </a:rPr>
            </a:br>
            <a:r>
              <a:rPr lang="en-US" altLang="en-US" sz="1000" dirty="0">
                <a:latin typeface="Arial" panose="020B0604020202020204" pitchFamily="34" charset="0"/>
                <a:ea typeface="ＭＳ Ｐゴシック" panose="020B0600070205080204" pitchFamily="34" charset="-128"/>
              </a:rPr>
              <a:t>The combustion of fuels is the main source of mercury triggering reporting to TRI. Combustion typically involves the otherwise use of mercury compounds in fuels and the manufacture of elemental mercury.</a:t>
            </a:r>
            <a:br>
              <a:rPr lang="en-US" altLang="en-US" sz="1000" dirty="0">
                <a:solidFill>
                  <a:srgbClr val="FF00FF"/>
                </a:solidFill>
                <a:latin typeface="Arial" panose="020B0604020202020204" pitchFamily="34" charset="0"/>
                <a:ea typeface="ＭＳ Ｐゴシック" panose="020B0600070205080204" pitchFamily="34" charset="-128"/>
              </a:rPr>
            </a:br>
            <a:r>
              <a:rPr lang="en-US" altLang="en-US" sz="1000" dirty="0">
                <a:latin typeface="Arial" panose="020B0604020202020204" pitchFamily="34" charset="0"/>
                <a:ea typeface="ＭＳ Ｐゴシック" panose="020B0600070205080204" pitchFamily="34" charset="-128"/>
              </a:rPr>
              <a:t>If you do not know the mercury compound present in a fuel, EPA recommends using </a:t>
            </a:r>
            <a:r>
              <a:rPr lang="en-US" altLang="en-US" sz="1000" dirty="0" err="1">
                <a:latin typeface="Arial" panose="020B0604020202020204" pitchFamily="34" charset="0"/>
                <a:ea typeface="ＭＳ Ｐゴシック" panose="020B0600070205080204" pitchFamily="34" charset="-128"/>
              </a:rPr>
              <a:t>mercurous</a:t>
            </a:r>
            <a:r>
              <a:rPr lang="en-US" altLang="en-US" sz="1000" dirty="0">
                <a:latin typeface="Arial" panose="020B0604020202020204" pitchFamily="34" charset="0"/>
                <a:ea typeface="ＭＳ Ｐゴシック" panose="020B0600070205080204" pitchFamily="34" charset="-128"/>
              </a:rPr>
              <a:t> oxide for threshold calculations of otherwise use. In the absence of better information, EPA also recommends that facilities assume that all releases and other waste management quantities of mercury from the combustion of coal are in the form of elemental mercury.</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EPA has developed a mercury guidance document that provides the amounts of fuels required to exceed the 10 pound threshold for typical concentrations of mercury in those fuels.</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However, if a facility has better, more specific information on the fuel that they are actually using, they should base their calculations on that information. If they do not have other information, they can use the default information in the mercury guidance.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Some information from that guidance document is shown here. For example, in the case of No. 2 fuel oil, you would need to use about 1.41 billion gallons of Number 2 fuel oil to exceed the reporting threshold, IF the concentration of mercury in the fuel oil was 1 part per Billion. For Number 6 fuel oil, it would take about 1.89 billion gallons. So, this helps give a sense of whether reporting might be required. Alternatively, if the uses of these fuels is not even close to these quantities and there are no other sources of mercury at the facility, reporting would probably not be required. </a:t>
            </a:r>
          </a:p>
        </p:txBody>
      </p:sp>
    </p:spTree>
    <p:extLst>
      <p:ext uri="{BB962C8B-B14F-4D97-AF65-F5344CB8AC3E}">
        <p14:creationId xmlns:p14="http://schemas.microsoft.com/office/powerpoint/2010/main" val="32302437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AA3A2FD5-CB0D-4900-A714-4D66C32B9A52}" type="slidenum">
              <a:rPr lang="en-US" altLang="en-US" sz="1200" smtClean="0"/>
              <a:pPr/>
              <a:t>57</a:t>
            </a:fld>
            <a:endParaRPr lang="en-US" altLang="en-US" sz="120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1281113" y="3475038"/>
            <a:ext cx="7038975" cy="1944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Here are a few other things to consider regarding mercury. In addition to petroleum products, mercury and mercury compounds might be found in switches and lights. Note, however, that the otherwise use of bulbs and switches would be exempt as an article if you are not a bulb or switch manufacturer AND less than half a pound of the mercury is released during the reporting year from all like items during normal conditions of processing or use.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For example, if a facility purchases and installs mercury switches in a piece of equipment that they manufacture, it would likely meet the article exemption, as long as all like items do not release more than half a pound of 313 chemical as a result of processing or use of the items during the year. If mercury is being added to an instrument, that would NOT be covered by the article exemption.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Facilities should also be aware that mercury might be present in caustics and acids – if it is produced using the mercury cell process, which is not now common. In addition, mined ores may be another source of mercury.</a:t>
            </a:r>
          </a:p>
        </p:txBody>
      </p:sp>
    </p:spTree>
    <p:extLst>
      <p:ext uri="{BB962C8B-B14F-4D97-AF65-F5344CB8AC3E}">
        <p14:creationId xmlns:p14="http://schemas.microsoft.com/office/powerpoint/2010/main" val="1390791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8D48F935-470A-401E-842E-CBBE5397B0F1}" type="slidenum">
              <a:rPr lang="en-US" altLang="en-US" sz="1200" smtClean="0"/>
              <a:pPr/>
              <a:t>58</a:t>
            </a:fld>
            <a:endParaRPr lang="en-US" altLang="en-US" sz="1200"/>
          </a:p>
        </p:txBody>
      </p:sp>
      <p:sp>
        <p:nvSpPr>
          <p:cNvPr id="94211" name="Rectangle 2"/>
          <p:cNvSpPr>
            <a:spLocks noGrp="1" noChangeArrowheads="1"/>
          </p:cNvSpPr>
          <p:nvPr>
            <p:ph type="body" idx="1"/>
          </p:nvPr>
        </p:nvSpPr>
        <p:spPr>
          <a:xfrm>
            <a:off x="1281113" y="3475038"/>
            <a:ext cx="7038975" cy="866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Polychlorinated biphenyls have a reporting threshold of 10 pounds. Facilities should consider where in their process that they may be using or generating polychlorinated biphenyls. Polychlorinated biphenyls can be manufactured as a byproduct of incomplete combustion. Be aware that recycling of polychlorinated biphenyls is considered processing. Also, using polychlorinated biphenyls by: adding them into your process equipment; treating them on-site; or disposing of polychlorinated biphenyl-contaminated waste received from off-site – or combusting polychlorinated biphenyl-contaminated oil; are all counted towards the otherwise use threshold.  </a:t>
            </a:r>
          </a:p>
        </p:txBody>
      </p:sp>
    </p:spTree>
    <p:extLst>
      <p:ext uri="{BB962C8B-B14F-4D97-AF65-F5344CB8AC3E}">
        <p14:creationId xmlns:p14="http://schemas.microsoft.com/office/powerpoint/2010/main" val="110391523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E527D69E-3488-41A1-B6F4-7E382D7B807A}" type="slidenum">
              <a:rPr lang="en-US" altLang="en-US" sz="1200" smtClean="0"/>
              <a:pPr/>
              <a:t>59</a:t>
            </a:fld>
            <a:endParaRPr lang="en-US" altLang="en-US" sz="1200"/>
          </a:p>
        </p:txBody>
      </p:sp>
      <p:sp>
        <p:nvSpPr>
          <p:cNvPr id="96259" name="Rectangle 2"/>
          <p:cNvSpPr>
            <a:spLocks noGrp="1" noChangeArrowheads="1"/>
          </p:cNvSpPr>
          <p:nvPr>
            <p:ph type="body" idx="1"/>
          </p:nvPr>
        </p:nvSpPr>
        <p:spPr>
          <a:xfrm>
            <a:off x="1281113" y="3475038"/>
            <a:ext cx="7038975" cy="148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Many facilities ask about how they should report when they ship an old polychlorinated biphenyl-containing transformer off-site for disposal. Polychlorinated biphenyl transformers are considered exempt as articles if no polychlorinated biphenyls are released during their normal use. Note that leaks may negate that article exemption. Also, shipping a product off-site for disposal is not a manufacturing, processing, or otherwise use activity– in other words, it is not a threshold activity.  Other activities that are not threshold activities include on-site disposal or treatment of polychlorinated biphenyls not received from off-site or the off-site shipment of polychlorinated biphenyls for disposal or treatment.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So, facilities with old transformers that contain polychlorinated biphenyls, and that are just getting rid of them by sending them off-site for disposal, would not need to report on the polychlorinated biphenyls, assuming they had no other sources of polychlorinated biphenyls at the facility.  Just shipping a waste off-site for the purposes of further waste management is not a threshold activity.</a:t>
            </a:r>
          </a:p>
        </p:txBody>
      </p:sp>
    </p:spTree>
    <p:extLst>
      <p:ext uri="{BB962C8B-B14F-4D97-AF65-F5344CB8AC3E}">
        <p14:creationId xmlns:p14="http://schemas.microsoft.com/office/powerpoint/2010/main" val="36079775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07FF20F-8563-45C1-9A3D-EB63836B9BAF}" type="slidenum">
              <a:rPr lang="en-US" altLang="en-US" sz="1200" smtClean="0"/>
              <a:pPr/>
              <a:t>60</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1282700" y="3475038"/>
            <a:ext cx="7035800" cy="250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600"/>
              </a:spcBef>
            </a:pPr>
            <a:endParaRPr lang="en-US" altLang="en-US" sz="10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6950958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9A5A2E0-3F85-43C4-A1E5-88BAA2CDC3A0}" type="slidenum">
              <a:rPr lang="en-US" altLang="en-US" sz="1200" smtClean="0"/>
              <a:pPr/>
              <a:t>61</a:t>
            </a:fld>
            <a:endParaRPr lang="en-US" altLang="en-US" sz="1200"/>
          </a:p>
        </p:txBody>
      </p:sp>
      <p:sp>
        <p:nvSpPr>
          <p:cNvPr id="100355" name="Rectangle 2"/>
          <p:cNvSpPr>
            <a:spLocks noGrp="1" noChangeArrowheads="1"/>
          </p:cNvSpPr>
          <p:nvPr>
            <p:ph type="body" idx="1"/>
          </p:nvPr>
        </p:nvSpPr>
        <p:spPr>
          <a:xfrm>
            <a:off x="1282700" y="3475038"/>
            <a:ext cx="7035800" cy="1174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TRI reporters should be aware that the TRI homepage contains a great deal of information to assist facilities with their TRI reporting. All of the relevant statutes and regulations are available, as well as guidance for specific chemicals and industry sectors.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In addition, the TRI Program has developed a guidance database hosted in GuideME. It</a:t>
            </a:r>
            <a:r>
              <a:rPr lang="en-US" altLang="en-US" sz="1000" baseline="0" dirty="0">
                <a:latin typeface="Arial" panose="020B0604020202020204" pitchFamily="34" charset="0"/>
                <a:ea typeface="ＭＳ Ｐゴシック" panose="020B0600070205080204" pitchFamily="34" charset="-128"/>
              </a:rPr>
              <a:t> allows </a:t>
            </a:r>
            <a:r>
              <a:rPr lang="en-US" altLang="en-US" sz="1000" dirty="0">
                <a:latin typeface="Arial" panose="020B0604020202020204" pitchFamily="34" charset="0"/>
                <a:ea typeface="ＭＳ Ｐゴシック" panose="020B0600070205080204" pitchFamily="34" charset="-128"/>
              </a:rPr>
              <a:t>facilities to browse questions and answers, the reporting forms and instructions, and other guidance materials. GuideME can be accessed at the website shown here or via the TRI website.</a:t>
            </a:r>
          </a:p>
        </p:txBody>
      </p:sp>
    </p:spTree>
    <p:extLst>
      <p:ext uri="{BB962C8B-B14F-4D97-AF65-F5344CB8AC3E}">
        <p14:creationId xmlns:p14="http://schemas.microsoft.com/office/powerpoint/2010/main" val="1474084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C970C3C0-E13E-40DB-A170-EBC270DB3ED3}" type="slidenum">
              <a:rPr lang="en-US" altLang="en-US" sz="1200" smtClean="0"/>
              <a:pPr/>
              <a:t>62</a:t>
            </a:fld>
            <a:endParaRPr lang="en-US" altLang="en-US" sz="1200"/>
          </a:p>
        </p:txBody>
      </p:sp>
      <p:sp>
        <p:nvSpPr>
          <p:cNvPr id="102403" name="Rectangle 2"/>
          <p:cNvSpPr>
            <a:spLocks noGrp="1" noChangeArrowheads="1"/>
          </p:cNvSpPr>
          <p:nvPr>
            <p:ph type="body" idx="1"/>
          </p:nvPr>
        </p:nvSpPr>
        <p:spPr>
          <a:xfrm>
            <a:off x="1282700" y="3475038"/>
            <a:ext cx="7035800" cy="2252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Here are some additional sources of information and assistance with the TRI reporting, in general. The first is the TRI program webpage which has a great deal of chemical-specific and industry-specific guidance and all of the reporting forms and instructions.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In addition, EPA’s air pollution emission factors are available in a document called the AP-42. The Website for that is also shown here.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There is also a software program called the WATER9 program. This is a PC-based software that assists with estimates of the fate of organic compounds in various wastewater treatment units.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TANKS is also a PC-based program used to estimate emissions of organic chemicals from several different types of storage tanks. This software uses a database of over 100 different liquid organic chemicals. It includes meteorological data which – from over 250 cities in the US to help with those calculations. Those are both also available from the EPA Website shown here. </a:t>
            </a:r>
          </a:p>
        </p:txBody>
      </p:sp>
    </p:spTree>
    <p:extLst>
      <p:ext uri="{BB962C8B-B14F-4D97-AF65-F5344CB8AC3E}">
        <p14:creationId xmlns:p14="http://schemas.microsoft.com/office/powerpoint/2010/main" val="196786458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398C0F0-5045-4398-AD62-7202569813B8}" type="slidenum">
              <a:rPr lang="en-US" altLang="en-US" sz="1200" smtClean="0"/>
              <a:pPr/>
              <a:t>63</a:t>
            </a:fld>
            <a:endParaRPr lang="en-US" altLang="en-US" sz="120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xfrm>
            <a:off x="1282700" y="3475038"/>
            <a:ext cx="7035800" cy="558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Facilities that are interested in using source reduction techniques to reduce their TRI chemical use and wastes can get assistance from the EPA’s office of Pollution Prevention and the 2 Hub Resource Center, at the websites and telephone number shown here.</a:t>
            </a:r>
          </a:p>
        </p:txBody>
      </p:sp>
    </p:spTree>
    <p:extLst>
      <p:ext uri="{BB962C8B-B14F-4D97-AF65-F5344CB8AC3E}">
        <p14:creationId xmlns:p14="http://schemas.microsoft.com/office/powerpoint/2010/main" val="6486984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06DD2550-0D6B-4ABB-9595-A914BC07DB9A}" type="slidenum">
              <a:rPr lang="en-US" altLang="en-US" sz="1200" smtClean="0"/>
              <a:pPr/>
              <a:t>64</a:t>
            </a:fld>
            <a:endParaRPr lang="en-US" altLang="en-US" sz="120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xfrm>
            <a:off x="1282700" y="3475038"/>
            <a:ext cx="7035800" cy="558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If you want more information about TRI-MEweb and the central data exchange, please use the CDX hotline and email address shown here. For information on TRI in general, facilities can call the TRI information center at the numbers shown here. Regional coordinators </a:t>
            </a:r>
            <a:r>
              <a:rPr lang="en-US" altLang="en-US" sz="1000" baseline="0" dirty="0">
                <a:latin typeface="Arial" panose="020B0604020202020204" pitchFamily="34" charset="0"/>
                <a:ea typeface="ＭＳ Ｐゴシック" panose="020B0600070205080204" pitchFamily="34" charset="-128"/>
              </a:rPr>
              <a:t>are useful for issues regarding self-disclosing EPCRA 313 violations, compliance with and enforcement of EPCRA 313 (reporting late, data quality, non-reporting, recordkeeping), registering, completing, and submitting Form Rs, and threshold calculations.</a:t>
            </a:r>
            <a:endParaRPr lang="en-US" altLang="en-US" sz="10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66149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1200"/>
              </a:spcBef>
            </a:pPr>
            <a:r>
              <a:rPr lang="en-US" altLang="en-US" sz="1200" dirty="0">
                <a:latin typeface="Arial" panose="020B0604020202020204" pitchFamily="34" charset="0"/>
                <a:ea typeface="ＭＳ Ｐゴシック" panose="020B0600070205080204" pitchFamily="34" charset="-128"/>
              </a:rPr>
              <a:t>Effective</a:t>
            </a:r>
            <a:r>
              <a:rPr lang="en-US" altLang="en-US" sz="1200" baseline="0" dirty="0">
                <a:latin typeface="Arial" panose="020B0604020202020204" pitchFamily="34" charset="0"/>
                <a:ea typeface="ＭＳ Ｐゴシック" panose="020B0600070205080204" pitchFamily="34" charset="-128"/>
              </a:rPr>
              <a:t> for RY2022, d</a:t>
            </a:r>
            <a:r>
              <a:rPr lang="en-US" altLang="en-US" sz="1200" dirty="0">
                <a:latin typeface="Arial" panose="020B0604020202020204" pitchFamily="34" charset="0"/>
                <a:ea typeface="ＭＳ Ｐゴシック" panose="020B0600070205080204" pitchFamily="34" charset="-128"/>
              </a:rPr>
              <a:t>e minimis levels for aniline (62-53-3) and acrolein (107-02-8) are changed from 1.0% to 0.1%. </a:t>
            </a:r>
          </a:p>
        </p:txBody>
      </p:sp>
      <p:sp>
        <p:nvSpPr>
          <p:cNvPr id="4" name="Slide Number Placeholder 3"/>
          <p:cNvSpPr>
            <a:spLocks noGrp="1"/>
          </p:cNvSpPr>
          <p:nvPr>
            <p:ph type="sldNum" sz="quarter" idx="5"/>
          </p:nvPr>
        </p:nvSpPr>
        <p:spPr/>
        <p:txBody>
          <a:bodyPr/>
          <a:lstStyle/>
          <a:p>
            <a:fld id="{7EA0C76C-20C2-AA41-BAA3-490ECBDFFEE2}" type="slidenum">
              <a:rPr lang="en-US" smtClean="0"/>
              <a:t>7</a:t>
            </a:fld>
            <a:endParaRPr lang="en-US"/>
          </a:p>
        </p:txBody>
      </p:sp>
    </p:spTree>
    <p:extLst>
      <p:ext uri="{BB962C8B-B14F-4D97-AF65-F5344CB8AC3E}">
        <p14:creationId xmlns:p14="http://schemas.microsoft.com/office/powerpoint/2010/main" val="578096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4F208BD-E6EA-4FD6-A782-B93B4BDAAA3A}" type="slidenum">
              <a:rPr lang="en-US" altLang="en-US" sz="1200" smtClean="0"/>
              <a:pPr/>
              <a:t>65</a:t>
            </a:fld>
            <a:endParaRPr lang="en-US" altLang="en-US" sz="120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xfrm>
            <a:off x="1282700" y="3475038"/>
            <a:ext cx="7035800" cy="250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600"/>
              </a:spcBef>
            </a:pPr>
            <a:endParaRPr lang="en-US" altLang="en-US" sz="10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232443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3D463F97-8312-4184-B765-03DF8CF8DF4A}" type="slidenum">
              <a:rPr lang="en-US" altLang="en-US" sz="1200" smtClean="0"/>
              <a:pPr/>
              <a:t>66</a:t>
            </a:fld>
            <a:endParaRPr lang="en-US" altLang="en-US" sz="1200"/>
          </a:p>
        </p:txBody>
      </p:sp>
      <p:sp>
        <p:nvSpPr>
          <p:cNvPr id="110595" name="Rectangle 2"/>
          <p:cNvSpPr>
            <a:spLocks noGrp="1" noChangeArrowheads="1"/>
          </p:cNvSpPr>
          <p:nvPr>
            <p:ph type="body" idx="1"/>
          </p:nvPr>
        </p:nvSpPr>
        <p:spPr>
          <a:xfrm>
            <a:off x="1282700" y="3475038"/>
            <a:ext cx="7035800" cy="148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All TRI reports must be submitted via TRI-MEweb with the exception of reports claiming a trade secret. Electronic reporting is also required for all withdrawals or revisions for Reporting Years 1991 through the present.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TRI-MEweb has features to help reporters with their submissions including pre-populating forms with information from prior year reporting, validation and error checking steps, and e-mail confirmation of transmitted and certified submissions. Additionally, tutorials to help users with TRI-MEweb are available on the TRI website.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Paper submissions should only be used for trade secret reporting. Information about trade secret reporting is available on GuideME. </a:t>
            </a:r>
          </a:p>
        </p:txBody>
      </p:sp>
    </p:spTree>
    <p:extLst>
      <p:ext uri="{BB962C8B-B14F-4D97-AF65-F5344CB8AC3E}">
        <p14:creationId xmlns:p14="http://schemas.microsoft.com/office/powerpoint/2010/main" val="164621891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8E1BA99D-5D36-43D6-82A1-2D668561481B}" type="slidenum">
              <a:rPr lang="en-US" altLang="en-US" sz="1200" smtClean="0"/>
              <a:pPr/>
              <a:t>67</a:t>
            </a:fld>
            <a:endParaRPr lang="en-US" altLang="en-US" sz="12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xfrm>
            <a:off x="1282700" y="3475038"/>
            <a:ext cx="7035800" cy="2159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To begin using TRI-MEweb, you must register and log into EPA’s Central Data Exchange, also known as CDX, which also hosts many other reporting applications for EPA programs. Users register either as a preparer or a certifying official. Preparers may perform every portion of the submission process except for the final electronic signature or certification step, which must be performed by a certifying official. The certifying official should be in senior management role for the reporting facility or company. Anyone representing the facility may be a preparer.</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To begin reporting for a facility, all uses must gain access to their facility’s profile, using one of three options: the first option is to enter the TRI Facility ID and the facility’s technical contact name and phone number. The second option is to enter the facility’s access key, which is provided to the technical contact. The third option is to begin a new profile for a facility that has never reported to TRI.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For CDX and TRI-MEweb related help, including registering for CDX, password resets, accessing your facility profile in TRI-MEweb, or completing an ESA, please contact the CDX helpdesk. </a:t>
            </a:r>
          </a:p>
        </p:txBody>
      </p:sp>
    </p:spTree>
    <p:extLst>
      <p:ext uri="{BB962C8B-B14F-4D97-AF65-F5344CB8AC3E}">
        <p14:creationId xmlns:p14="http://schemas.microsoft.com/office/powerpoint/2010/main" val="144953205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C7CCD691-7B82-42FC-AAB6-5B5E05E7122F}" type="slidenum">
              <a:rPr lang="en-US" altLang="en-US" smtClean="0"/>
              <a:pPr/>
              <a:t>68</a:t>
            </a:fld>
            <a:endParaRPr lang="en-US" altLang="en-US"/>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xfrm>
            <a:off x="1524000" y="3429000"/>
            <a:ext cx="6794500" cy="19446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1200"/>
              </a:spcBef>
            </a:pPr>
            <a:r>
              <a:rPr lang="en-US" altLang="en-US" sz="1000" dirty="0">
                <a:latin typeface="Arial" panose="020B0604020202020204" pitchFamily="34" charset="0"/>
                <a:ea typeface="ＭＳ Ｐゴシック" panose="020B0600070205080204" pitchFamily="34" charset="-128"/>
              </a:rPr>
              <a:t>To begin a Form R or</a:t>
            </a:r>
            <a:r>
              <a:rPr lang="en-US" altLang="en-US" sz="1000" baseline="0" dirty="0">
                <a:latin typeface="Arial" panose="020B0604020202020204" pitchFamily="34" charset="0"/>
                <a:ea typeface="ＭＳ Ｐゴシック" panose="020B0600070205080204" pitchFamily="34" charset="-128"/>
              </a:rPr>
              <a:t> Form A Certification Statement,</a:t>
            </a:r>
            <a:r>
              <a:rPr lang="en-US" altLang="en-US" sz="1000" dirty="0">
                <a:latin typeface="Arial" panose="020B0604020202020204" pitchFamily="34" charset="0"/>
                <a:ea typeface="ＭＳ Ｐゴシック" panose="020B0600070205080204" pitchFamily="34" charset="-128"/>
              </a:rPr>
              <a:t> first facilities identify the TRI chemicals on which they are reporting. Facilities select chemical name,</a:t>
            </a:r>
            <a:r>
              <a:rPr lang="en-US" altLang="en-US" sz="1000" baseline="0" dirty="0">
                <a:latin typeface="Arial" panose="020B0604020202020204" pitchFamily="34" charset="0"/>
                <a:ea typeface="ＭＳ Ｐゴシック" panose="020B0600070205080204" pitchFamily="34" charset="-128"/>
              </a:rPr>
              <a:t> </a:t>
            </a:r>
            <a:r>
              <a:rPr lang="en-US" altLang="en-US" sz="1000" dirty="0">
                <a:latin typeface="Arial" panose="020B0604020202020204" pitchFamily="34" charset="0"/>
                <a:ea typeface="ＭＳ Ｐゴシック" panose="020B0600070205080204" pitchFamily="34" charset="-128"/>
              </a:rPr>
              <a:t>the “chemical abstract service” number or the TRI chemical category code or select it from the list provided in TRI-MEweb. For those facilities that are claiming a trade secret the chemical name is only entered and the public version of the TRI Form R or A shows only the generic descriptive for the chemical.  </a:t>
            </a:r>
          </a:p>
          <a:p>
            <a:pPr>
              <a:spcBef>
                <a:spcPts val="1200"/>
              </a:spcBef>
            </a:pPr>
            <a:r>
              <a:rPr lang="en-US" altLang="en-US" sz="1000" dirty="0">
                <a:latin typeface="Arial" panose="020B0604020202020204" pitchFamily="34" charset="0"/>
                <a:ea typeface="ＭＳ Ｐゴシック" panose="020B0600070205080204" pitchFamily="34" charset="-128"/>
              </a:rPr>
              <a:t>In some cases, the facility’s chemical supplier may have claimed a trade secret for a particular TRI chemical and the facility does not know the actual name of the TRI chemical for which they are submitting a report. In this scenario, the facility enters the generic descriptive provided.</a:t>
            </a:r>
          </a:p>
          <a:p>
            <a:pPr>
              <a:spcBef>
                <a:spcPts val="1200"/>
              </a:spcBef>
            </a:pPr>
            <a:r>
              <a:rPr lang="en-US" altLang="en-US" sz="1000" dirty="0">
                <a:latin typeface="Arial" panose="020B0604020202020204" pitchFamily="34" charset="0"/>
                <a:ea typeface="ＭＳ Ｐゴシック" panose="020B0600070205080204" pitchFamily="34" charset="-128"/>
              </a:rPr>
              <a:t>TRI-MEweb</a:t>
            </a:r>
            <a:r>
              <a:rPr lang="en-US" altLang="en-US" sz="1000" baseline="0" dirty="0">
                <a:latin typeface="Arial" panose="020B0604020202020204" pitchFamily="34" charset="0"/>
                <a:ea typeface="ＭＳ Ｐゴシック" panose="020B0600070205080204" pitchFamily="34" charset="-128"/>
              </a:rPr>
              <a:t> can generate new forms based on prior year reporting use the “Import Forms” feature.</a:t>
            </a:r>
          </a:p>
          <a:p>
            <a:pPr>
              <a:spcBef>
                <a:spcPts val="1200"/>
              </a:spcBef>
            </a:pPr>
            <a:r>
              <a:rPr lang="en-US" altLang="en-US" sz="1000" baseline="0" dirty="0">
                <a:latin typeface="Arial" panose="020B0604020202020204" pitchFamily="34" charset="0"/>
                <a:ea typeface="ＭＳ Ｐゴシック" panose="020B0600070205080204" pitchFamily="34" charset="-128"/>
              </a:rPr>
              <a:t>Some third-party form preparation software generates XML output of forms that may be loaded into TRI-MEweb using the XML uploader.</a:t>
            </a:r>
            <a:endParaRPr lang="en-US" altLang="en-US" sz="1000"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1723019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AD89548-C369-4657-917F-16622FEF37DC}" type="slidenum">
              <a:rPr lang="en-US" altLang="en-US" smtClean="0"/>
              <a:pPr/>
              <a:t>69</a:t>
            </a:fld>
            <a:endParaRPr lang="en-US" altLang="en-US"/>
          </a:p>
        </p:txBody>
      </p:sp>
      <p:sp>
        <p:nvSpPr>
          <p:cNvPr id="116739" name="Rectangle 2"/>
          <p:cNvSpPr>
            <a:spLocks noGrp="1" noChangeArrowheads="1"/>
          </p:cNvSpPr>
          <p:nvPr>
            <p:ph type="body" idx="1"/>
          </p:nvPr>
        </p:nvSpPr>
        <p:spPr>
          <a:xfrm>
            <a:off x="1524000" y="3429000"/>
            <a:ext cx="6794500" cy="4191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1200"/>
              </a:spcBef>
            </a:pPr>
            <a:r>
              <a:rPr lang="en-US" altLang="en-US" sz="1000" dirty="0">
                <a:latin typeface="Arial" panose="020B0604020202020204" pitchFamily="34" charset="0"/>
                <a:ea typeface="ＭＳ Ｐゴシック" panose="020B0600070205080204" pitchFamily="34" charset="-128"/>
              </a:rPr>
              <a:t>Reporting on production-related</a:t>
            </a:r>
            <a:r>
              <a:rPr lang="en-US" altLang="en-US" sz="1000" baseline="0" dirty="0">
                <a:latin typeface="Arial" panose="020B0604020202020204" pitchFamily="34" charset="0"/>
                <a:ea typeface="ＭＳ Ｐゴシック" panose="020B0600070205080204" pitchFamily="34" charset="-128"/>
              </a:rPr>
              <a:t> waste managed often creates questions from reporters.  </a:t>
            </a:r>
          </a:p>
          <a:p>
            <a:pPr>
              <a:spcBef>
                <a:spcPts val="1200"/>
              </a:spcBef>
            </a:pPr>
            <a:r>
              <a:rPr lang="en-US" altLang="en-US" sz="1000" dirty="0">
                <a:latin typeface="Arial" panose="020B0604020202020204" pitchFamily="34" charset="0"/>
                <a:ea typeface="ＭＳ Ｐゴシック" panose="020B0600070205080204" pitchFamily="34" charset="-128"/>
              </a:rPr>
              <a:t>In Section 8.1, the quantity of the chemical released is reported. In Sections 8.2 and 8.3, the quantities of the chemical used for energy recovery on-site and off-site are reported. Remember, to be reported as energy recovery, the TRI chemical must have a significant heat value and that heat must be recovered. In Sections 8.4 and 8.5, the quantities of the chemical recycled on-site and off-site are reported. And, in Sections 8.6 and 8.7, the quantities of the chemical treated on-site and off-site are reported. Under TRI, treatment means “destroyed”, so metals, which cannot be destroyed, should not be reported in these sections. </a:t>
            </a:r>
          </a:p>
          <a:p>
            <a:pPr>
              <a:spcBef>
                <a:spcPts val="1200"/>
              </a:spcBef>
            </a:pPr>
            <a:r>
              <a:rPr lang="en-US" altLang="en-US" sz="1000" dirty="0">
                <a:latin typeface="Arial" panose="020B0604020202020204" pitchFamily="34" charset="0"/>
                <a:ea typeface="ＭＳ Ｐゴシック" panose="020B0600070205080204" pitchFamily="34" charset="-128"/>
              </a:rPr>
              <a:t>Adding up the quantities in section 8.1 through 8.7 gives the total quantity of waste generated from production activities at the facility. This includes the total quantity released, treated, recycled, or used for energy recovery. Some of these quantities may have already been calculated to complete Form R section 5 for on-site releases and section 6 for off-site transfers. The TRI-MEweb application includes a Section 8 calculator tool that will help with these calculations. However, the quantities reported in sections 5 and 6 of the form can differ from those reported in Sections 8.1 through 8.7. The sections 5 and 6 quantities should include any TRI chemicals released and transferred as part of a remedial clean-up action or catastrophic one time event. These non-production-related quantities are NOT included in Sections 8.1 through 8.7. TRI-MEweb will ask if any of the quantities reported in sections 5 and 6 were associated with remedial actions or catastrophic one time events, and if so, how much.  Then, using the information already entered into TRI-MEweb, the Section 8 calculator will populate the quantities for the current year column of Section 8.  In the Source Reduction and Waste Management portion of the Form R, as shown here, facilities are not only required to report on the current year’s activities, but also the previous year’s quantities and estimates for the next two years. </a:t>
            </a:r>
          </a:p>
          <a:p>
            <a:pPr>
              <a:spcBef>
                <a:spcPts val="1200"/>
              </a:spcBef>
            </a:pPr>
            <a:r>
              <a:rPr lang="en-US" altLang="en-US" sz="1000" dirty="0">
                <a:latin typeface="Arial" panose="020B0604020202020204" pitchFamily="34" charset="0"/>
                <a:ea typeface="ＭＳ Ｐゴシック" panose="020B0600070205080204" pitchFamily="34" charset="-128"/>
              </a:rPr>
              <a:t>If your facility reported on this chemical in the previous year, TRI-MEweb will pre-populate the prior year column. Facilities then only need to estimate quantities for the following two years. </a:t>
            </a:r>
          </a:p>
        </p:txBody>
      </p:sp>
    </p:spTree>
    <p:extLst>
      <p:ext uri="{BB962C8B-B14F-4D97-AF65-F5344CB8AC3E}">
        <p14:creationId xmlns:p14="http://schemas.microsoft.com/office/powerpoint/2010/main" val="15694978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2548FEC7-7D2C-4313-B462-F1DB4FE2CF09}" type="slidenum">
              <a:rPr lang="en-US" altLang="en-US" sz="1200" smtClean="0"/>
              <a:pPr/>
              <a:t>70</a:t>
            </a:fld>
            <a:endParaRPr lang="en-US" altLang="en-US" sz="120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xfrm>
            <a:off x="1282700" y="3475038"/>
            <a:ext cx="7035800" cy="1944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Forms must be signed electronically or certified by certifying officials, who should be in senior management roles for the reporting facility or company. This step certifies that the information reported on the TRI form is accurate and complete.</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Certifying officials must submit an electronic signature agreement, also known as an ESA. The ESA is only submitted once so long the certifying official remains with the facility. Thus, existing certifying officials will not need to resubmit an ESA. New certifying officials should complete their ESA well in advance of the July 1st filing deadline to ensure they will be able to certify forms on time.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Certifying officials now certify new reporting, revisions and withdrawals from a Certification module with-in TRI-MEweb. To complete the certification, certifying officials must also answer personalized security questions in addition to their CDX password. </a:t>
            </a:r>
          </a:p>
        </p:txBody>
      </p:sp>
    </p:spTree>
    <p:extLst>
      <p:ext uri="{BB962C8B-B14F-4D97-AF65-F5344CB8AC3E}">
        <p14:creationId xmlns:p14="http://schemas.microsoft.com/office/powerpoint/2010/main" val="279076929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ChangeArrowheads="1" noTextEdit="1"/>
          </p:cNvSpPr>
          <p:nvPr>
            <p:ph type="sldImg"/>
          </p:nvPr>
        </p:nvSpPr>
        <p:spPr>
          <a:ln/>
        </p:spPr>
      </p:sp>
      <p:sp>
        <p:nvSpPr>
          <p:cNvPr id="120835" name="Notes Placeholder 2"/>
          <p:cNvSpPr>
            <a:spLocks noGrp="1"/>
          </p:cNvSpPr>
          <p:nvPr>
            <p:ph type="body" idx="1"/>
            <p:custDataLst>
              <p:tags r:id="rId1"/>
            </p:custDataLst>
          </p:nvPr>
        </p:nvSpPr>
        <p:spPr>
          <a:xfrm>
            <a:off x="1524000" y="3429000"/>
            <a:ext cx="6794500" cy="19446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In order to certify forms, certifying officials must complete two steps. The first step is to submit an electronic signature agreement, also known as an ESA, to be able to certify forms. An ESA is submitted only once so long the certifying official continues to represent the facility. There are two options for submitting an ESA. The first option uses a third-party vendor to verify the certifying official’s identity, and is completed in real time. The second option is to mail in a signed paper form generated by TRI-MEweb, which takes a minimum of five business days to process. Certifying officials should complete their ESA well in advance of the July 1st filing deadline to ensure they will be able to certify forms on time.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Secondly, after the ESA is submitted, certifying officials must complete a TRIFID Certification Agreement for each facility they represent, confirming they are authorized to certify forms for the facility. The TRIFID Certification Agreement is completed within TRI-MEweb in the ‘Certification’ section of TRI-MEweb. Similar to the ESA, the TRIFID Certification Agreement is only submitted once so long the certifying official remains with the facility. </a:t>
            </a:r>
          </a:p>
        </p:txBody>
      </p:sp>
    </p:spTree>
    <p:extLst>
      <p:ext uri="{BB962C8B-B14F-4D97-AF65-F5344CB8AC3E}">
        <p14:creationId xmlns:p14="http://schemas.microsoft.com/office/powerpoint/2010/main" val="57299602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05AAAF06-1DD6-46B1-882D-E6C5C3278B4B}" type="slidenum">
              <a:rPr lang="en-US" altLang="en-US" sz="1200" smtClean="0"/>
              <a:pPr/>
              <a:t>72</a:t>
            </a:fld>
            <a:endParaRPr lang="en-US" altLang="en-US" sz="120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custDataLst>
              <p:tags r:id="rId1"/>
            </p:custDataLst>
          </p:nvPr>
        </p:nvSpPr>
        <p:spPr>
          <a:xfrm>
            <a:off x="1282700" y="3475038"/>
            <a:ext cx="7035800" cy="10207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For facilities in those states or tribes that participate in the TRI Data Exchange (referred to as TDX), a submittal of their TRI forms to EPA automatically fulfills their state obligations. Also, TRI-ME allows facilities in states or tribes that are not TDX participants to generate hard copies or electronic files on CDs or diskettes for their state reporting.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TDX, however, does not support revisions, withdrawals or new reporting for Reporting Years 1991 through 2004, and any TRI reporting for these years must be separately submitted to the state or tribe.</a:t>
            </a:r>
          </a:p>
        </p:txBody>
      </p:sp>
    </p:spTree>
    <p:extLst>
      <p:ext uri="{BB962C8B-B14F-4D97-AF65-F5344CB8AC3E}">
        <p14:creationId xmlns:p14="http://schemas.microsoft.com/office/powerpoint/2010/main" val="24954424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39BE372-1BA2-4983-957E-77FC2017FBB7}" type="slidenum">
              <a:rPr lang="en-US" altLang="en-US" sz="1200" smtClean="0"/>
              <a:pPr/>
              <a:t>73</a:t>
            </a:fld>
            <a:endParaRPr lang="en-US" altLang="en-US" sz="1200"/>
          </a:p>
        </p:txBody>
      </p:sp>
      <p:sp>
        <p:nvSpPr>
          <p:cNvPr id="126979" name="Rectangle 2"/>
          <p:cNvSpPr>
            <a:spLocks noGrp="1" noChangeArrowheads="1"/>
          </p:cNvSpPr>
          <p:nvPr>
            <p:ph type="body" idx="1"/>
          </p:nvPr>
        </p:nvSpPr>
        <p:spPr>
          <a:xfrm>
            <a:off x="1282700" y="3475038"/>
            <a:ext cx="7035800" cy="1944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kern="1200" dirty="0">
                <a:solidFill>
                  <a:schemeClr val="tx1"/>
                </a:solidFill>
                <a:effectLst/>
                <a:latin typeface="+mn-lt"/>
                <a:ea typeface="+mn-ea"/>
                <a:cs typeface="+mn-cs"/>
              </a:rPr>
              <a:t>Facilities that have filed in the past should be familiar with the Facility Data Profiles report. The facility data profile reports were designed for the paper processing system that ceased to exist in 2014. TRI-</a:t>
            </a:r>
            <a:r>
              <a:rPr lang="en-US" sz="1200" kern="1200" dirty="0" err="1">
                <a:solidFill>
                  <a:schemeClr val="tx1"/>
                </a:solidFill>
                <a:effectLst/>
                <a:latin typeface="+mn-lt"/>
                <a:ea typeface="+mn-ea"/>
                <a:cs typeface="+mn-cs"/>
              </a:rPr>
              <a:t>MEWeb</a:t>
            </a:r>
            <a:r>
              <a:rPr lang="en-US" sz="1200" kern="1200" dirty="0">
                <a:solidFill>
                  <a:schemeClr val="tx1"/>
                </a:solidFill>
                <a:effectLst/>
                <a:latin typeface="+mn-lt"/>
                <a:ea typeface="+mn-ea"/>
                <a:cs typeface="+mn-cs"/>
              </a:rPr>
              <a:t> has renamed these reports “</a:t>
            </a:r>
            <a:r>
              <a:rPr lang="en-US" sz="1200" kern="1200" dirty="0" err="1">
                <a:solidFill>
                  <a:schemeClr val="tx1"/>
                </a:solidFill>
                <a:effectLst/>
                <a:latin typeface="+mn-lt"/>
                <a:ea typeface="+mn-ea"/>
                <a:cs typeface="+mn-cs"/>
              </a:rPr>
              <a:t>eReceipts</a:t>
            </a:r>
            <a:r>
              <a:rPr lang="en-US" sz="1200" kern="1200" dirty="0">
                <a:solidFill>
                  <a:schemeClr val="tx1"/>
                </a:solidFill>
                <a:effectLst/>
                <a:latin typeface="+mn-lt"/>
                <a:ea typeface="+mn-ea"/>
                <a:cs typeface="+mn-cs"/>
              </a:rPr>
              <a:t>”. This report is generated after TRI’s Data Processing Center receives and processes facilities’ forms. The Data Processing Center conducts data quality checks before the form data is accepted into TRI’s database, they also run various data validation of the facility’s location profile. If no discrepancies are found, the form data is flagged for public release and an </a:t>
            </a:r>
            <a:r>
              <a:rPr lang="en-US" sz="1200" kern="1200" dirty="0" err="1">
                <a:solidFill>
                  <a:schemeClr val="tx1"/>
                </a:solidFill>
                <a:effectLst/>
                <a:latin typeface="+mn-lt"/>
                <a:ea typeface="+mn-ea"/>
                <a:cs typeface="+mn-cs"/>
              </a:rPr>
              <a:t>eReceipt</a:t>
            </a:r>
            <a:r>
              <a:rPr lang="en-US" sz="1200" kern="1200" dirty="0">
                <a:solidFill>
                  <a:schemeClr val="tx1"/>
                </a:solidFill>
                <a:effectLst/>
                <a:latin typeface="+mn-lt"/>
                <a:ea typeface="+mn-ea"/>
                <a:cs typeface="+mn-cs"/>
              </a:rPr>
              <a:t> report to confirm completion of data processing is sent to the TRI-MEweb application. The </a:t>
            </a:r>
            <a:r>
              <a:rPr lang="en-US" sz="1200" kern="1200" dirty="0" err="1">
                <a:solidFill>
                  <a:schemeClr val="tx1"/>
                </a:solidFill>
                <a:effectLst/>
                <a:latin typeface="+mn-lt"/>
                <a:ea typeface="+mn-ea"/>
                <a:cs typeface="+mn-cs"/>
              </a:rPr>
              <a:t>eReceipt</a:t>
            </a:r>
            <a:r>
              <a:rPr lang="en-US" sz="1200" kern="1200" dirty="0">
                <a:solidFill>
                  <a:schemeClr val="tx1"/>
                </a:solidFill>
                <a:effectLst/>
                <a:latin typeface="+mn-lt"/>
                <a:ea typeface="+mn-ea"/>
                <a:cs typeface="+mn-cs"/>
              </a:rPr>
              <a:t> has two purposes: First, it’s also called an “echo back” because it echoes back to you the information of the form data that was processed by EPA and is on stand-by for public release. That gives facilities a chance to confirm that the data was captured correctly. Second, it identifies potential errors. Potential errors include: 1) non-technical errors, such as transposing a CAS number; or 2) technical errors, such as an invalid NAICS code; or 3) a significant error, which would be missing information like a chemical identifier, or the certifying signature. Third, it also identifies data quality alerts. Data quality alerts are indications of any significant reporting changes compared to the prior year or any reporting abnormalities that the facility needs to be aware of. Facilities may respond to significant errors pointed out in the </a:t>
            </a:r>
            <a:r>
              <a:rPr lang="en-US" sz="1200" kern="1200" dirty="0" err="1">
                <a:solidFill>
                  <a:schemeClr val="tx1"/>
                </a:solidFill>
                <a:effectLst/>
                <a:latin typeface="+mn-lt"/>
                <a:ea typeface="+mn-ea"/>
                <a:cs typeface="+mn-cs"/>
              </a:rPr>
              <a:t>eReceipts</a:t>
            </a:r>
            <a:r>
              <a:rPr lang="en-US" sz="1200" kern="1200" dirty="0">
                <a:solidFill>
                  <a:schemeClr val="tx1"/>
                </a:solidFill>
                <a:effectLst/>
                <a:latin typeface="+mn-lt"/>
                <a:ea typeface="+mn-ea"/>
                <a:cs typeface="+mn-cs"/>
              </a:rPr>
              <a:t> by submitting a revision.</a:t>
            </a:r>
          </a:p>
          <a:p>
            <a:r>
              <a:rPr lang="en-US" sz="1200" kern="1200" dirty="0">
                <a:solidFill>
                  <a:schemeClr val="tx1"/>
                </a:solidFill>
                <a:effectLst/>
                <a:latin typeface="+mn-lt"/>
                <a:ea typeface="+mn-ea"/>
                <a:cs typeface="+mn-cs"/>
              </a:rPr>
              <a:t>Facilities may contact the e-mail address shown here if they have any problems accessing their </a:t>
            </a:r>
            <a:r>
              <a:rPr lang="en-US" sz="1200" kern="1200" dirty="0" err="1">
                <a:solidFill>
                  <a:schemeClr val="tx1"/>
                </a:solidFill>
                <a:effectLst/>
                <a:latin typeface="+mn-lt"/>
                <a:ea typeface="+mn-ea"/>
                <a:cs typeface="+mn-cs"/>
              </a:rPr>
              <a:t>eReceipts</a:t>
            </a:r>
            <a:r>
              <a:rPr lang="en-US" sz="1200" kern="1200" dirty="0">
                <a:solidFill>
                  <a:schemeClr val="tx1"/>
                </a:solidFill>
                <a:effectLst/>
                <a:latin typeface="+mn-lt"/>
                <a:ea typeface="+mn-ea"/>
                <a:cs typeface="+mn-cs"/>
              </a:rPr>
              <a:t> reports.</a:t>
            </a:r>
          </a:p>
        </p:txBody>
      </p:sp>
    </p:spTree>
    <p:extLst>
      <p:ext uri="{BB962C8B-B14F-4D97-AF65-F5344CB8AC3E}">
        <p14:creationId xmlns:p14="http://schemas.microsoft.com/office/powerpoint/2010/main" val="24873032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95B6FFE9-26B1-4735-837A-ADCD2BBB5F85}" type="slidenum">
              <a:rPr lang="en-US" altLang="en-US" sz="1200" smtClean="0"/>
              <a:pPr/>
              <a:t>74</a:t>
            </a:fld>
            <a:endParaRPr lang="en-US" altLang="en-US" sz="1200"/>
          </a:p>
        </p:txBody>
      </p:sp>
      <p:sp>
        <p:nvSpPr>
          <p:cNvPr id="124931" name="Rectangle 2"/>
          <p:cNvSpPr>
            <a:spLocks noGrp="1" noChangeArrowheads="1"/>
          </p:cNvSpPr>
          <p:nvPr>
            <p:ph type="body" idx="1"/>
          </p:nvPr>
        </p:nvSpPr>
        <p:spPr>
          <a:xfrm>
            <a:off x="1282700" y="3475038"/>
            <a:ext cx="7035800" cy="1174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1200"/>
              </a:spcBef>
            </a:pPr>
            <a:r>
              <a:rPr lang="en-US" altLang="en-US" sz="1000" dirty="0">
                <a:latin typeface="Arial" panose="020B0604020202020204" pitchFamily="34" charset="0"/>
                <a:ea typeface="ＭＳ Ｐゴシック" panose="020B0600070205080204" pitchFamily="34" charset="-128"/>
              </a:rPr>
              <a:t>There are other tools available to assist you with your TRI reporting and using the TRI-MEweb</a:t>
            </a:r>
            <a:r>
              <a:rPr lang="en-US" altLang="en-US" sz="1000" baseline="0" dirty="0">
                <a:latin typeface="Arial" panose="020B0604020202020204" pitchFamily="34" charset="0"/>
                <a:ea typeface="ＭＳ Ｐゴシック" panose="020B0600070205080204" pitchFamily="34" charset="-128"/>
              </a:rPr>
              <a:t> application</a:t>
            </a:r>
            <a:r>
              <a:rPr lang="en-US" altLang="en-US" sz="1000" dirty="0">
                <a:latin typeface="Arial" panose="020B0604020202020204" pitchFamily="34" charset="0"/>
                <a:ea typeface="ＭＳ Ｐゴシック" panose="020B0600070205080204" pitchFamily="34" charset="-128"/>
              </a:rPr>
              <a:t>. EPA has developed on-line tutorials that all of the steps needed to access, submit, and certify TRI forms using TRI-MEweb. </a:t>
            </a:r>
          </a:p>
          <a:p>
            <a:pPr eaLnBrk="1" hangingPunct="1">
              <a:spcBef>
                <a:spcPts val="1200"/>
              </a:spcBef>
            </a:pPr>
            <a:r>
              <a:rPr lang="en-US" altLang="en-US" sz="1000" dirty="0">
                <a:latin typeface="Arial" panose="020B0604020202020204" pitchFamily="34" charset="0"/>
                <a:ea typeface="ＭＳ Ｐゴシック" panose="020B0600070205080204" pitchFamily="34" charset="-128"/>
              </a:rPr>
              <a:t>These tutorials are available from the EPA Website shown here. There is audio along with the tutorials, so you need to have speakers or a headset.</a:t>
            </a:r>
          </a:p>
        </p:txBody>
      </p:sp>
    </p:spTree>
    <p:extLst>
      <p:ext uri="{BB962C8B-B14F-4D97-AF65-F5344CB8AC3E}">
        <p14:creationId xmlns:p14="http://schemas.microsoft.com/office/powerpoint/2010/main" val="254410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Section 7321 of the National Defense Authorization Act for Fiscal Year 2020 (NDAA) adds per- and polyfluoroalkyl substances (PFAS) </a:t>
            </a:r>
            <a:r>
              <a:rPr lang="en-US" dirty="0"/>
              <a:t>to the TRI list of reportable chemicals</a:t>
            </a:r>
            <a:r>
              <a:rPr lang="en-US" sz="1200" b="0" i="0" kern="120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a:t>
            </a:r>
            <a:r>
              <a:rPr lang="en-US" altLang="en-US" sz="1000" dirty="0">
                <a:latin typeface="Arial" panose="020B0604020202020204" pitchFamily="34" charset="0"/>
                <a:ea typeface="ＭＳ Ｐゴシック" panose="020B0600070205080204" pitchFamily="34" charset="-128"/>
              </a:rPr>
              <a:t>Additional PFAS may be added to the TRI list for future reporting years due to the automatic addition of PFAS to the TRI list mandated by NDAA Section 7321(c) that occur under certain circumstances.</a:t>
            </a:r>
          </a:p>
        </p:txBody>
      </p:sp>
      <p:sp>
        <p:nvSpPr>
          <p:cNvPr id="4" name="Slide Number Placeholder 3"/>
          <p:cNvSpPr>
            <a:spLocks noGrp="1"/>
          </p:cNvSpPr>
          <p:nvPr>
            <p:ph type="sldNum" sz="quarter" idx="5"/>
          </p:nvPr>
        </p:nvSpPr>
        <p:spPr/>
        <p:txBody>
          <a:bodyPr/>
          <a:lstStyle/>
          <a:p>
            <a:fld id="{7EA0C76C-20C2-AA41-BAA3-490ECBDFFEE2}" type="slidenum">
              <a:rPr lang="en-US" smtClean="0"/>
              <a:t>8</a:t>
            </a:fld>
            <a:endParaRPr lang="en-US"/>
          </a:p>
        </p:txBody>
      </p:sp>
    </p:spTree>
    <p:extLst>
      <p:ext uri="{BB962C8B-B14F-4D97-AF65-F5344CB8AC3E}">
        <p14:creationId xmlns:p14="http://schemas.microsoft.com/office/powerpoint/2010/main" val="268618961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613">
              <a:defRPr sz="2400">
                <a:solidFill>
                  <a:schemeClr val="tx1"/>
                </a:solidFill>
                <a:latin typeface="Arial" panose="020B0604020202020204" pitchFamily="34" charset="0"/>
                <a:ea typeface="ＭＳ Ｐゴシック" panose="020B0600070205080204" pitchFamily="34" charset="-128"/>
              </a:defRPr>
            </a:lvl1pPr>
            <a:lvl2pPr marL="742950" indent="-285750" defTabSz="963613">
              <a:defRPr sz="2400">
                <a:solidFill>
                  <a:schemeClr val="tx1"/>
                </a:solidFill>
                <a:latin typeface="Arial" panose="020B0604020202020204" pitchFamily="34" charset="0"/>
                <a:ea typeface="ＭＳ Ｐゴシック" panose="020B0600070205080204" pitchFamily="34" charset="-128"/>
              </a:defRPr>
            </a:lvl2pPr>
            <a:lvl3pPr marL="1143000" indent="-228600" defTabSz="963613">
              <a:defRPr sz="2400">
                <a:solidFill>
                  <a:schemeClr val="tx1"/>
                </a:solidFill>
                <a:latin typeface="Arial" panose="020B0604020202020204" pitchFamily="34" charset="0"/>
                <a:ea typeface="ＭＳ Ｐゴシック" panose="020B0600070205080204" pitchFamily="34" charset="-128"/>
              </a:defRPr>
            </a:lvl3pPr>
            <a:lvl4pPr marL="1600200" indent="-228600" defTabSz="963613">
              <a:defRPr sz="2400">
                <a:solidFill>
                  <a:schemeClr val="tx1"/>
                </a:solidFill>
                <a:latin typeface="Arial" panose="020B0604020202020204" pitchFamily="34" charset="0"/>
                <a:ea typeface="ＭＳ Ｐゴシック" panose="020B0600070205080204" pitchFamily="34" charset="-128"/>
              </a:defRPr>
            </a:lvl4pPr>
            <a:lvl5pPr marL="2057400" indent="-228600" defTabSz="963613">
              <a:defRPr sz="2400">
                <a:solidFill>
                  <a:schemeClr val="tx1"/>
                </a:solidFill>
                <a:latin typeface="Arial" panose="020B0604020202020204" pitchFamily="34" charset="0"/>
                <a:ea typeface="ＭＳ Ｐゴシック" panose="020B0600070205080204" pitchFamily="34" charset="-128"/>
              </a:defRPr>
            </a:lvl5pPr>
            <a:lvl6pPr marL="25146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63613"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F4F0F67D-0989-4C3B-87B8-82B906ED6D0D}" type="slidenum">
              <a:rPr lang="en-US" altLang="en-US" sz="1200" smtClean="0"/>
              <a:pPr/>
              <a:t>75</a:t>
            </a:fld>
            <a:endParaRPr lang="en-US" altLang="en-US" sz="1200"/>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xfrm>
            <a:off x="1282700" y="3475038"/>
            <a:ext cx="7035800" cy="250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spcBef>
                <a:spcPts val="600"/>
              </a:spcBef>
            </a:pPr>
            <a:endParaRPr lang="en-US" altLang="en-US" sz="10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95922892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7"/>
          <p:cNvSpPr txBox="1">
            <a:spLocks noGrp="1" noChangeArrowheads="1"/>
          </p:cNvSpPr>
          <p:nvPr/>
        </p:nvSpPr>
        <p:spPr bwMode="auto">
          <a:xfrm>
            <a:off x="5440363" y="6946900"/>
            <a:ext cx="4160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542" tIns="44770" rIns="89542" bIns="44770" anchor="b"/>
          <a:lstStyle>
            <a:lvl1pPr defTabSz="890588">
              <a:defRPr sz="2400">
                <a:solidFill>
                  <a:schemeClr val="tx1"/>
                </a:solidFill>
                <a:latin typeface="Arial" panose="020B0604020202020204" pitchFamily="34" charset="0"/>
                <a:ea typeface="ＭＳ Ｐゴシック" panose="020B0600070205080204" pitchFamily="34" charset="-128"/>
              </a:defRPr>
            </a:lvl1pPr>
            <a:lvl2pPr marL="742950" indent="-285750" defTabSz="890588">
              <a:defRPr sz="2400">
                <a:solidFill>
                  <a:schemeClr val="tx1"/>
                </a:solidFill>
                <a:latin typeface="Arial" panose="020B0604020202020204" pitchFamily="34" charset="0"/>
                <a:ea typeface="ＭＳ Ｐゴシック" panose="020B0600070205080204" pitchFamily="34" charset="-128"/>
              </a:defRPr>
            </a:lvl2pPr>
            <a:lvl3pPr marL="1143000" indent="-228600" defTabSz="890588">
              <a:defRPr sz="2400">
                <a:solidFill>
                  <a:schemeClr val="tx1"/>
                </a:solidFill>
                <a:latin typeface="Arial" panose="020B0604020202020204" pitchFamily="34" charset="0"/>
                <a:ea typeface="ＭＳ Ｐゴシック" panose="020B0600070205080204" pitchFamily="34" charset="-128"/>
              </a:defRPr>
            </a:lvl3pPr>
            <a:lvl4pPr marL="1600200" indent="-228600" defTabSz="890588">
              <a:defRPr sz="2400">
                <a:solidFill>
                  <a:schemeClr val="tx1"/>
                </a:solidFill>
                <a:latin typeface="Arial" panose="020B0604020202020204" pitchFamily="34" charset="0"/>
                <a:ea typeface="ＭＳ Ｐゴシック" panose="020B0600070205080204" pitchFamily="34" charset="-128"/>
              </a:defRPr>
            </a:lvl4pPr>
            <a:lvl5pPr marL="2057400" indent="-228600" defTabSz="890588">
              <a:defRPr sz="2400">
                <a:solidFill>
                  <a:schemeClr val="tx1"/>
                </a:solidFill>
                <a:latin typeface="Arial" panose="020B0604020202020204" pitchFamily="34" charset="0"/>
                <a:ea typeface="ＭＳ Ｐゴシック" panose="020B0600070205080204" pitchFamily="34" charset="-128"/>
              </a:defRPr>
            </a:lvl5pPr>
            <a:lvl6pPr marL="25146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8905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021899F2-B4FB-4AF9-B215-AABFB4442023}" type="slidenum">
              <a:rPr lang="en-US" altLang="en-US" sz="1200"/>
              <a:pPr algn="r"/>
              <a:t>76</a:t>
            </a:fld>
            <a:endParaRPr lang="en-US" altLang="en-US" sz="1200"/>
          </a:p>
        </p:txBody>
      </p:sp>
      <p:sp>
        <p:nvSpPr>
          <p:cNvPr id="261123" name="Rectangle 2"/>
          <p:cNvSpPr>
            <a:spLocks noGrp="1" noRot="1" noChangeAspect="1" noChangeArrowheads="1" noTextEdit="1"/>
          </p:cNvSpPr>
          <p:nvPr>
            <p:ph type="sldImg"/>
          </p:nvPr>
        </p:nvSpPr>
        <p:spPr>
          <a:ln/>
        </p:spPr>
      </p:sp>
      <p:sp>
        <p:nvSpPr>
          <p:cNvPr id="261124" name="Rectangle 3"/>
          <p:cNvSpPr>
            <a:spLocks noGrp="1" noChangeArrowheads="1"/>
          </p:cNvSpPr>
          <p:nvPr>
            <p:ph type="body" idx="1"/>
          </p:nvPr>
        </p:nvSpPr>
        <p:spPr>
          <a:xfrm>
            <a:off x="1281113" y="3476625"/>
            <a:ext cx="7038975" cy="3292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542" tIns="44770" rIns="89542" bIns="44770"/>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5512158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77</a:t>
            </a:fld>
            <a:endParaRPr lang="en-US"/>
          </a:p>
        </p:txBody>
      </p:sp>
    </p:spTree>
    <p:extLst>
      <p:ext uri="{BB962C8B-B14F-4D97-AF65-F5344CB8AC3E}">
        <p14:creationId xmlns:p14="http://schemas.microsoft.com/office/powerpoint/2010/main" val="295017835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78</a:t>
            </a:fld>
            <a:endParaRPr lang="en-US"/>
          </a:p>
        </p:txBody>
      </p:sp>
    </p:spTree>
    <p:extLst>
      <p:ext uri="{BB962C8B-B14F-4D97-AF65-F5344CB8AC3E}">
        <p14:creationId xmlns:p14="http://schemas.microsoft.com/office/powerpoint/2010/main" val="289979072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79</a:t>
            </a:fld>
            <a:endParaRPr lang="en-US"/>
          </a:p>
        </p:txBody>
      </p:sp>
    </p:spTree>
    <p:extLst>
      <p:ext uri="{BB962C8B-B14F-4D97-AF65-F5344CB8AC3E}">
        <p14:creationId xmlns:p14="http://schemas.microsoft.com/office/powerpoint/2010/main" val="318745413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80</a:t>
            </a:fld>
            <a:endParaRPr lang="en-US"/>
          </a:p>
        </p:txBody>
      </p:sp>
    </p:spTree>
    <p:extLst>
      <p:ext uri="{BB962C8B-B14F-4D97-AF65-F5344CB8AC3E}">
        <p14:creationId xmlns:p14="http://schemas.microsoft.com/office/powerpoint/2010/main" val="23750672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A0C76C-20C2-AA41-BAA3-490ECBDFFEE2}" type="slidenum">
              <a:rPr lang="en-US" smtClean="0"/>
              <a:t>81</a:t>
            </a:fld>
            <a:endParaRPr lang="en-US"/>
          </a:p>
        </p:txBody>
      </p:sp>
    </p:spTree>
    <p:extLst>
      <p:ext uri="{BB962C8B-B14F-4D97-AF65-F5344CB8AC3E}">
        <p14:creationId xmlns:p14="http://schemas.microsoft.com/office/powerpoint/2010/main" val="2971145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Per the requirements of section 7321 of the National Defense Authorization Act for Fiscal Year 2020 (NDAA), four per- and polyfluoroalkyl substances (PFAS) have been added </a:t>
            </a:r>
            <a:r>
              <a:rPr lang="en-US" dirty="0"/>
              <a:t>to the TRI list of reportable chemicals</a:t>
            </a:r>
            <a:r>
              <a:rPr lang="en-US" sz="1200" b="0" i="0" kern="1200" dirty="0">
                <a:solidFill>
                  <a:schemeClr val="tx1"/>
                </a:solidFill>
                <a:effectLst/>
                <a:latin typeface="+mn-lt"/>
                <a:ea typeface="+mn-ea"/>
                <a:cs typeface="+mn-cs"/>
              </a:rPr>
              <a:t>.</a:t>
            </a:r>
            <a:r>
              <a:rPr lang="en-US" sz="1200" b="0" i="0" kern="1200" baseline="0" dirty="0">
                <a:solidFill>
                  <a:schemeClr val="tx1"/>
                </a:solidFill>
                <a:effectLst/>
                <a:latin typeface="+mn-lt"/>
                <a:ea typeface="+mn-ea"/>
                <a:cs typeface="+mn-cs"/>
              </a:rPr>
              <a:t> </a:t>
            </a:r>
            <a:r>
              <a:rPr lang="en-US" altLang="en-US" sz="1000" dirty="0">
                <a:latin typeface="Arial" panose="020B0604020202020204" pitchFamily="34" charset="0"/>
                <a:ea typeface="ＭＳ Ｐゴシック" panose="020B0600070205080204" pitchFamily="34" charset="-128"/>
              </a:rPr>
              <a:t>These additions are effective for the 2022 TRI reporting year. The added PFAS are </a:t>
            </a:r>
            <a:r>
              <a:rPr lang="en-US" sz="1800" dirty="0">
                <a:effectLst/>
                <a:latin typeface="Times New Roman" panose="02020603050405020304" pitchFamily="18" charset="0"/>
                <a:ea typeface="Times New Roman" panose="02020603050405020304" pitchFamily="18" charset="0"/>
              </a:rPr>
              <a:t>perfluorobutane sulfonic acid (375-73-5), potassium perfluorobutane sulfonate (29420-49-3), perfluorobutanesulfonate (45187-15-3), and 2-propenoic acid, 2-methyl-, hexadecyl ester, polymers with 2-hydroxyethyl methacrylate, γ-ω-perfluoro-C10-16-alkyl acrylate and stearyl methacrylate (203743-03-7).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000" dirty="0">
              <a:latin typeface="Arial" panose="020B0604020202020204" pitchFamily="34" charset="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fld id="{7EA0C76C-20C2-AA41-BAA3-490ECBDFFEE2}" type="slidenum">
              <a:rPr lang="en-US" smtClean="0"/>
              <a:t>9</a:t>
            </a:fld>
            <a:endParaRPr lang="en-US"/>
          </a:p>
        </p:txBody>
      </p:sp>
    </p:spTree>
    <p:extLst>
      <p:ext uri="{BB962C8B-B14F-4D97-AF65-F5344CB8AC3E}">
        <p14:creationId xmlns:p14="http://schemas.microsoft.com/office/powerpoint/2010/main" val="1430836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Office of Management and Budget updates North American Industry Classification System (NAICS) codes every five years. EPA updated TRI NAICS code reporting from the 2017 NAICS codes to the 2022 NAICS codes, effective for reporting year 2022. </a:t>
            </a:r>
            <a:endParaRPr lang="en-US" sz="1100" dirty="0"/>
          </a:p>
        </p:txBody>
      </p:sp>
      <p:sp>
        <p:nvSpPr>
          <p:cNvPr id="4" name="Slide Number Placeholder 3"/>
          <p:cNvSpPr>
            <a:spLocks noGrp="1"/>
          </p:cNvSpPr>
          <p:nvPr>
            <p:ph type="sldNum" sz="quarter" idx="5"/>
          </p:nvPr>
        </p:nvSpPr>
        <p:spPr/>
        <p:txBody>
          <a:bodyPr/>
          <a:lstStyle/>
          <a:p>
            <a:fld id="{7EA0C76C-20C2-AA41-BAA3-490ECBDFFEE2}" type="slidenum">
              <a:rPr lang="en-US" smtClean="0"/>
              <a:t>10</a:t>
            </a:fld>
            <a:endParaRPr lang="en-US"/>
          </a:p>
        </p:txBody>
      </p:sp>
    </p:spTree>
    <p:extLst>
      <p:ext uri="{BB962C8B-B14F-4D97-AF65-F5344CB8AC3E}">
        <p14:creationId xmlns:p14="http://schemas.microsoft.com/office/powerpoint/2010/main" val="770805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B2A20ED-EFFE-F446-B093-52B57B0E96EA}"/>
              </a:ext>
            </a:extLst>
          </p:cNvPr>
          <p:cNvSpPr txBox="1"/>
          <p:nvPr userDrawn="1"/>
        </p:nvSpPr>
        <p:spPr>
          <a:xfrm>
            <a:off x="1381791" y="5405579"/>
            <a:ext cx="2699208"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REPORTING YEAR /</a:t>
            </a:r>
          </a:p>
        </p:txBody>
      </p:sp>
      <p:sp>
        <p:nvSpPr>
          <p:cNvPr id="9" name="TextBox 8">
            <a:extLst>
              <a:ext uri="{FF2B5EF4-FFF2-40B4-BE49-F238E27FC236}">
                <a16:creationId xmlns:a16="http://schemas.microsoft.com/office/drawing/2014/main" id="{72E9AEF3-B263-8D48-8276-969FFC081BB5}"/>
              </a:ext>
            </a:extLst>
          </p:cNvPr>
          <p:cNvSpPr txBox="1"/>
          <p:nvPr userDrawn="1"/>
        </p:nvSpPr>
        <p:spPr>
          <a:xfrm>
            <a:off x="1381791" y="2069169"/>
            <a:ext cx="5534180" cy="1077218"/>
          </a:xfrm>
          <a:prstGeom prst="rect">
            <a:avLst/>
          </a:prstGeom>
          <a:noFill/>
        </p:spPr>
        <p:txBody>
          <a:bodyPr wrap="square" rtlCol="0">
            <a:spAutoFit/>
          </a:bodyPr>
          <a:lstStyle/>
          <a:p>
            <a:pPr>
              <a:lnSpc>
                <a:spcPct val="100000"/>
              </a:lnSpc>
            </a:pPr>
            <a:r>
              <a:rPr lang="en-US" sz="3200" b="1" i="0" dirty="0">
                <a:solidFill>
                  <a:schemeClr val="bg1"/>
                </a:solidFill>
                <a:latin typeface="Arial" panose="020B0604020202020204" pitchFamily="34" charset="0"/>
                <a:cs typeface="Arial" panose="020B0604020202020204" pitchFamily="34" charset="0"/>
              </a:rPr>
              <a:t>Toxics Release Inventory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3200" b="1" i="0" dirty="0">
                <a:solidFill>
                  <a:schemeClr val="bg1"/>
                </a:solidFill>
                <a:latin typeface="Arial" panose="020B0604020202020204" pitchFamily="34" charset="0"/>
                <a:cs typeface="Arial" panose="020B0604020202020204" pitchFamily="34" charset="0"/>
              </a:rPr>
              <a:t>Reporting Requirements</a:t>
            </a:r>
          </a:p>
        </p:txBody>
      </p:sp>
      <p:sp>
        <p:nvSpPr>
          <p:cNvPr id="16" name="Text Placeholder 15">
            <a:extLst>
              <a:ext uri="{FF2B5EF4-FFF2-40B4-BE49-F238E27FC236}">
                <a16:creationId xmlns:a16="http://schemas.microsoft.com/office/drawing/2014/main" id="{7DABBC5A-2EE1-4740-A58C-F2FC3E2C97AC}"/>
              </a:ext>
            </a:extLst>
          </p:cNvPr>
          <p:cNvSpPr>
            <a:spLocks noGrp="1"/>
          </p:cNvSpPr>
          <p:nvPr>
            <p:ph type="body" sz="quarter" idx="13" hasCustomPrompt="1"/>
          </p:nvPr>
        </p:nvSpPr>
        <p:spPr>
          <a:xfrm>
            <a:off x="3453443" y="5429114"/>
            <a:ext cx="1044339" cy="322262"/>
          </a:xfrm>
          <a:prstGeom prst="rect">
            <a:avLst/>
          </a:prstGeom>
        </p:spPr>
        <p:txBody>
          <a:bodyPr/>
          <a:lstStyle>
            <a:lvl1pPr marL="0" indent="0">
              <a:buNone/>
              <a:defRPr sz="1600" b="1">
                <a:solidFill>
                  <a:schemeClr val="bg1"/>
                </a:solidFill>
                <a:latin typeface="Arial" panose="020B0604020202020204" pitchFamily="34" charset="0"/>
                <a:cs typeface="Arial" panose="020B0604020202020204" pitchFamily="34" charset="0"/>
              </a:defRPr>
            </a:lvl1pPr>
          </a:lstStyle>
          <a:p>
            <a:pPr lvl="0"/>
            <a:r>
              <a:rPr lang="en-US" dirty="0"/>
              <a:t>2022</a:t>
            </a:r>
          </a:p>
        </p:txBody>
      </p:sp>
      <p:sp>
        <p:nvSpPr>
          <p:cNvPr id="5" name="TextBox 4">
            <a:extLst>
              <a:ext uri="{FF2B5EF4-FFF2-40B4-BE49-F238E27FC236}">
                <a16:creationId xmlns:a16="http://schemas.microsoft.com/office/drawing/2014/main" id="{CBDBC628-061C-0547-ADB2-AAE47B99F96A}"/>
              </a:ext>
            </a:extLst>
          </p:cNvPr>
          <p:cNvSpPr txBox="1"/>
          <p:nvPr userDrawn="1"/>
        </p:nvSpPr>
        <p:spPr>
          <a:xfrm>
            <a:off x="1381792" y="3845967"/>
            <a:ext cx="456181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000" b="1" i="0" dirty="0">
                <a:solidFill>
                  <a:schemeClr val="bg1"/>
                </a:solidFill>
                <a:latin typeface="Arial" panose="020B0604020202020204" pitchFamily="34" charset="0"/>
                <a:cs typeface="Arial" panose="020B0604020202020204" pitchFamily="34" charset="0"/>
              </a:rPr>
              <a:t>Advanced Concepts: Recent Changes to Requirements and Key Concepts</a:t>
            </a:r>
          </a:p>
        </p:txBody>
      </p:sp>
      <p:sp>
        <p:nvSpPr>
          <p:cNvPr id="6" name="TextBox 5">
            <a:extLst>
              <a:ext uri="{FF2B5EF4-FFF2-40B4-BE49-F238E27FC236}">
                <a16:creationId xmlns:a16="http://schemas.microsoft.com/office/drawing/2014/main" id="{792A1479-2010-EE4F-9D04-7678B394CF7F}"/>
              </a:ext>
            </a:extLst>
          </p:cNvPr>
          <p:cNvSpPr txBox="1"/>
          <p:nvPr userDrawn="1"/>
        </p:nvSpPr>
        <p:spPr>
          <a:xfrm>
            <a:off x="1381791" y="6410054"/>
            <a:ext cx="523767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a:solidFill>
                  <a:schemeClr val="bg1"/>
                </a:solidFill>
                <a:latin typeface="Arial" panose="020B0604020202020204" pitchFamily="34" charset="0"/>
                <a:ea typeface="+mn-ea"/>
                <a:cs typeface="Arial" panose="020B0604020202020204" pitchFamily="34" charset="0"/>
              </a:rPr>
              <a:t>Emergency Planning &amp; Community RIGHT-TO-KNOW Act (EPCRA) Section 313</a:t>
            </a:r>
            <a:endParaRPr lang="en-US" altLang="en-US" sz="1000" b="0" i="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8806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3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0"/>
            <a:ext cx="12192000" cy="6318170"/>
            <a:chOff x="-1" y="-5036"/>
            <a:chExt cx="12192000" cy="6319965"/>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543798" y="-5036"/>
              <a:ext cx="4648201" cy="6319965"/>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2411336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1"/>
            <a:ext cx="12192000" cy="6314396"/>
            <a:chOff x="-1" y="-5037"/>
            <a:chExt cx="12192000" cy="6316189"/>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5037"/>
              <a:ext cx="4648201" cy="6316189"/>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4072467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0"/>
            <a:ext cx="12192001" cy="6314394"/>
            <a:chOff x="-1" y="-5036"/>
            <a:chExt cx="12192001" cy="6316188"/>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5036"/>
              <a:ext cx="4648202" cy="6316188"/>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4176899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0"/>
            <a:ext cx="12192001" cy="6318551"/>
            <a:chOff x="-1" y="-5036"/>
            <a:chExt cx="12192001" cy="6320346"/>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5036"/>
              <a:ext cx="4648202" cy="6320346"/>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679348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6002"/>
            <a:ext cx="12192001" cy="6308875"/>
            <a:chOff x="-1" y="968"/>
            <a:chExt cx="12192001" cy="6310667"/>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7" y="968"/>
              <a:ext cx="4648203" cy="6310667"/>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099037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28182"/>
            <a:ext cx="12192001" cy="6342576"/>
            <a:chOff x="-1" y="-33226"/>
            <a:chExt cx="12192001" cy="6344378"/>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33226"/>
              <a:ext cx="4648202" cy="6344377"/>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568790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2673"/>
            <a:ext cx="12192001" cy="6320220"/>
            <a:chOff x="-1" y="-7709"/>
            <a:chExt cx="12192001" cy="6322015"/>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7709"/>
              <a:ext cx="4648202" cy="6322015"/>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7159884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105"/>
            <a:ext cx="12192001" cy="6319864"/>
            <a:chOff x="-1" y="-7814"/>
            <a:chExt cx="12192001" cy="6321659"/>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7814"/>
              <a:ext cx="4648202" cy="6321659"/>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0953211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2940"/>
            <a:ext cx="12192001" cy="6320007"/>
            <a:chOff x="-1" y="-10650"/>
            <a:chExt cx="12192001" cy="6321802"/>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7" y="-10650"/>
              <a:ext cx="4648203" cy="6319819"/>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2306956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2625"/>
            <a:ext cx="12192001" cy="6319302"/>
            <a:chOff x="-1" y="-5084"/>
            <a:chExt cx="12192001" cy="6321097"/>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7" y="-5084"/>
              <a:ext cx="4648203" cy="6321097"/>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239047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spTree>
      <p:nvGrpSpPr>
        <p:cNvPr id="1" name=""/>
        <p:cNvGrpSpPr/>
        <p:nvPr/>
      </p:nvGrpSpPr>
      <p:grpSpPr>
        <a:xfrm>
          <a:off x="0" y="0"/>
          <a:ext cx="0" cy="0"/>
          <a:chOff x="0" y="0"/>
          <a:chExt cx="0" cy="0"/>
        </a:xfrm>
      </p:grpSpPr>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480767" y="386498"/>
            <a:ext cx="11038788"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3" name="Text Placeholder 2">
            <a:extLst>
              <a:ext uri="{FF2B5EF4-FFF2-40B4-BE49-F238E27FC236}">
                <a16:creationId xmlns:a16="http://schemas.microsoft.com/office/drawing/2014/main" id="{66B247E5-5918-4147-8903-1A87D5B2481E}"/>
              </a:ext>
            </a:extLst>
          </p:cNvPr>
          <p:cNvSpPr>
            <a:spLocks noGrp="1"/>
          </p:cNvSpPr>
          <p:nvPr>
            <p:ph type="body" sz="quarter" idx="10"/>
          </p:nvPr>
        </p:nvSpPr>
        <p:spPr>
          <a:xfrm>
            <a:off x="481013" y="1734532"/>
            <a:ext cx="11037887"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3" name="TextBox 12">
            <a:extLst>
              <a:ext uri="{FF2B5EF4-FFF2-40B4-BE49-F238E27FC236}">
                <a16:creationId xmlns:a16="http://schemas.microsoft.com/office/drawing/2014/main" id="{AE6CD7E5-74BA-BC4F-BE4F-35B02F17BE17}"/>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pic>
        <p:nvPicPr>
          <p:cNvPr id="6" name="Picture 5">
            <a:extLst>
              <a:ext uri="{FF2B5EF4-FFF2-40B4-BE49-F238E27FC236}">
                <a16:creationId xmlns:a16="http://schemas.microsoft.com/office/drawing/2014/main" id="{0702BD03-F8DE-984B-B007-4409DE3B58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37449538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2548"/>
            <a:ext cx="12192001" cy="6311846"/>
            <a:chOff x="-1" y="-2487"/>
            <a:chExt cx="12192001" cy="6313639"/>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2487"/>
              <a:ext cx="4648202" cy="6313638"/>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2757794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0"/>
            <a:ext cx="12192002" cy="6312049"/>
            <a:chOff x="-1" y="-2690"/>
            <a:chExt cx="12192002" cy="6313842"/>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2690"/>
              <a:ext cx="4648203" cy="6304280"/>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21408937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Body 1">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3BA30DFF-E63A-A645-9197-680FA100F1E4}"/>
              </a:ext>
            </a:extLst>
          </p:cNvPr>
          <p:cNvGrpSpPr/>
          <p:nvPr userDrawn="1"/>
        </p:nvGrpSpPr>
        <p:grpSpPr>
          <a:xfrm>
            <a:off x="-1" y="-1"/>
            <a:ext cx="12192000" cy="6314396"/>
            <a:chOff x="-1" y="-5037"/>
            <a:chExt cx="12192000" cy="6316189"/>
          </a:xfrm>
          <a:effectLst>
            <a:outerShdw blurRad="50800" dist="50800" dir="2040000" sx="101000" sy="101000" algn="ctr" rotWithShape="0">
              <a:srgbClr val="000000">
                <a:alpha val="16000"/>
              </a:srgbClr>
            </a:outerShdw>
          </a:effectLst>
        </p:grpSpPr>
        <p:sp>
          <p:nvSpPr>
            <p:cNvPr id="20" name="Rectangle 19">
              <a:extLst>
                <a:ext uri="{FF2B5EF4-FFF2-40B4-BE49-F238E27FC236}">
                  <a16:creationId xmlns:a16="http://schemas.microsoft.com/office/drawing/2014/main" id="{B8F68B8C-92CE-DF4F-92E8-BBED0D140657}"/>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a:extLst>
                <a:ext uri="{FF2B5EF4-FFF2-40B4-BE49-F238E27FC236}">
                  <a16:creationId xmlns:a16="http://schemas.microsoft.com/office/drawing/2014/main" id="{E58B30CC-49F8-FB40-9C95-CAFEE0D9DFB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5037"/>
              <a:ext cx="4648201" cy="6316189"/>
            </a:xfrm>
            <a:prstGeom prst="rect">
              <a:avLst/>
            </a:prstGeom>
          </p:spPr>
        </p:pic>
      </p:grpSp>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650574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Body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F47E52B-0FE2-4A47-BBE5-D4603E30F992}"/>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1F810E6D-5C65-EB4A-AFA1-55C30F682C50}"/>
              </a:ext>
            </a:extLst>
          </p:cNvPr>
          <p:cNvGrpSpPr/>
          <p:nvPr userDrawn="1"/>
        </p:nvGrpSpPr>
        <p:grpSpPr>
          <a:xfrm>
            <a:off x="-1" y="0"/>
            <a:ext cx="12192001" cy="6314394"/>
            <a:chOff x="-1" y="-5036"/>
            <a:chExt cx="12192001" cy="6316188"/>
          </a:xfrm>
          <a:effectLst>
            <a:outerShdw blurRad="50800" dist="50800" dir="2040000" sx="101000" sy="101000" algn="ctr" rotWithShape="0">
              <a:srgbClr val="000000">
                <a:alpha val="16000"/>
              </a:srgbClr>
            </a:outerShdw>
          </a:effectLst>
        </p:grpSpPr>
        <p:sp>
          <p:nvSpPr>
            <p:cNvPr id="12" name="Rectangle 11">
              <a:extLst>
                <a:ext uri="{FF2B5EF4-FFF2-40B4-BE49-F238E27FC236}">
                  <a16:creationId xmlns:a16="http://schemas.microsoft.com/office/drawing/2014/main" id="{422D2B42-E321-C34D-9813-E86644F953FE}"/>
                </a:ext>
              </a:extLst>
            </p:cNvPr>
            <p:cNvSpPr/>
            <p:nvPr userDrawn="1"/>
          </p:nvSpPr>
          <p:spPr>
            <a:xfrm>
              <a:off x="-1" y="1398493"/>
              <a:ext cx="7543799" cy="491265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2693A95-BDD9-D34B-BE32-8E4EC54B53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43798" y="-5036"/>
              <a:ext cx="4648202" cy="6314353"/>
            </a:xfrm>
            <a:prstGeom prst="rect">
              <a:avLst/>
            </a:prstGeom>
          </p:spPr>
        </p:pic>
      </p:gr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itle Placeholder 3">
            <a:extLst>
              <a:ext uri="{FF2B5EF4-FFF2-40B4-BE49-F238E27FC236}">
                <a16:creationId xmlns:a16="http://schemas.microsoft.com/office/drawing/2014/main" id="{636CBBE2-A4D8-A148-B325-4A4F3AF62641}"/>
              </a:ext>
            </a:extLst>
          </p:cNvPr>
          <p:cNvSpPr>
            <a:spLocks noGrp="1"/>
          </p:cNvSpPr>
          <p:nvPr>
            <p:ph type="title" hasCustomPrompt="1"/>
          </p:nvPr>
        </p:nvSpPr>
        <p:spPr>
          <a:xfrm>
            <a:off x="480767" y="386498"/>
            <a:ext cx="6496105"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16" name="Text Placeholder 2">
            <a:extLst>
              <a:ext uri="{FF2B5EF4-FFF2-40B4-BE49-F238E27FC236}">
                <a16:creationId xmlns:a16="http://schemas.microsoft.com/office/drawing/2014/main" id="{AF00E241-4900-434D-B0FC-2139C7D8E9E1}"/>
              </a:ext>
            </a:extLst>
          </p:cNvPr>
          <p:cNvSpPr>
            <a:spLocks noGrp="1"/>
          </p:cNvSpPr>
          <p:nvPr>
            <p:ph type="body" sz="quarter" idx="11" hasCustomPrompt="1"/>
          </p:nvPr>
        </p:nvSpPr>
        <p:spPr>
          <a:xfrm>
            <a:off x="481013" y="1815286"/>
            <a:ext cx="6495859"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7" name="TextBox 16">
            <a:extLst>
              <a:ext uri="{FF2B5EF4-FFF2-40B4-BE49-F238E27FC236}">
                <a16:creationId xmlns:a16="http://schemas.microsoft.com/office/drawing/2014/main" id="{4CEC7021-625A-4043-8312-81C7FED24F13}"/>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8" name="Picture 17">
            <a:extLst>
              <a:ext uri="{FF2B5EF4-FFF2-40B4-BE49-F238E27FC236}">
                <a16:creationId xmlns:a16="http://schemas.microsoft.com/office/drawing/2014/main" id="{9226E63C-F263-FC48-AE48-1A0AE0EE994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34720015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Divider">
    <p:spTree>
      <p:nvGrpSpPr>
        <p:cNvPr id="1" name=""/>
        <p:cNvGrpSpPr/>
        <p:nvPr/>
      </p:nvGrpSpPr>
      <p:grpSpPr>
        <a:xfrm>
          <a:off x="0" y="0"/>
          <a:ext cx="0" cy="0"/>
          <a:chOff x="0" y="0"/>
          <a:chExt cx="0" cy="0"/>
        </a:xfrm>
      </p:grpSpPr>
      <p:pic>
        <p:nvPicPr>
          <p:cNvPr id="8" name="Picture 7" descr="A blue and yellow train at a train station&#10;&#10;Description automatically generated">
            <a:extLst>
              <a:ext uri="{FF2B5EF4-FFF2-40B4-BE49-F238E27FC236}">
                <a16:creationId xmlns:a16="http://schemas.microsoft.com/office/drawing/2014/main" id="{E58DD7DA-EDB5-8440-B2A8-EF84D977369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2621645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Divider">
    <p:spTree>
      <p:nvGrpSpPr>
        <p:cNvPr id="1" name=""/>
        <p:cNvGrpSpPr/>
        <p:nvPr/>
      </p:nvGrpSpPr>
      <p:grpSpPr>
        <a:xfrm>
          <a:off x="0" y="0"/>
          <a:ext cx="0" cy="0"/>
          <a:chOff x="0" y="0"/>
          <a:chExt cx="0" cy="0"/>
        </a:xfrm>
      </p:grpSpPr>
      <p:pic>
        <p:nvPicPr>
          <p:cNvPr id="11" name="Picture 10" descr="A person sitting at a table using a computer&#10;&#10;Description automatically generated">
            <a:extLst>
              <a:ext uri="{FF2B5EF4-FFF2-40B4-BE49-F238E27FC236}">
                <a16:creationId xmlns:a16="http://schemas.microsoft.com/office/drawing/2014/main" id="{122DF3C1-99B3-0443-B1BA-DCD845F9371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24572743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12" name="Picture 11" descr="A large white building&#10;&#10;Description automatically generated">
            <a:extLst>
              <a:ext uri="{FF2B5EF4-FFF2-40B4-BE49-F238E27FC236}">
                <a16:creationId xmlns:a16="http://schemas.microsoft.com/office/drawing/2014/main" id="{CC43470B-E933-2043-B58D-426748FC933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868" y="0"/>
            <a:ext cx="12197868" cy="6858000"/>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3574864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A8E66E-C054-174E-8916-B7E0BF5D223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41899356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8A6DFE6-D4CF-8A44-998D-0F55D54A8D50}"/>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607398"/>
            <a:ext cx="12192000" cy="8128001"/>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26891086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Divider">
    <p:spTree>
      <p:nvGrpSpPr>
        <p:cNvPr id="1" name=""/>
        <p:cNvGrpSpPr/>
        <p:nvPr/>
      </p:nvGrpSpPr>
      <p:grpSpPr>
        <a:xfrm>
          <a:off x="0" y="0"/>
          <a:ext cx="0" cy="0"/>
          <a:chOff x="0" y="0"/>
          <a:chExt cx="0" cy="0"/>
        </a:xfrm>
      </p:grpSpPr>
      <p:pic>
        <p:nvPicPr>
          <p:cNvPr id="8" name="Picture 7" descr="A close up of a large body of water&#10;&#10;Description automatically generated">
            <a:extLst>
              <a:ext uri="{FF2B5EF4-FFF2-40B4-BE49-F238E27FC236}">
                <a16:creationId xmlns:a16="http://schemas.microsoft.com/office/drawing/2014/main" id="{81858B98-8A0A-2E4B-9196-882FCDD7B1B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191999" cy="6858000"/>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3351678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Body Slide 4">
    <p:spTree>
      <p:nvGrpSpPr>
        <p:cNvPr id="1" name=""/>
        <p:cNvGrpSpPr/>
        <p:nvPr/>
      </p:nvGrpSpPr>
      <p:grpSpPr>
        <a:xfrm>
          <a:off x="0" y="0"/>
          <a:ext cx="0" cy="0"/>
          <a:chOff x="0" y="0"/>
          <a:chExt cx="0" cy="0"/>
        </a:xfrm>
      </p:grpSpPr>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480767" y="386498"/>
            <a:ext cx="11038133"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3" name="Text Placeholder 2">
            <a:extLst>
              <a:ext uri="{FF2B5EF4-FFF2-40B4-BE49-F238E27FC236}">
                <a16:creationId xmlns:a16="http://schemas.microsoft.com/office/drawing/2014/main" id="{66B247E5-5918-4147-8903-1A87D5B2481E}"/>
              </a:ext>
            </a:extLst>
          </p:cNvPr>
          <p:cNvSpPr>
            <a:spLocks noGrp="1"/>
          </p:cNvSpPr>
          <p:nvPr>
            <p:ph type="body" sz="quarter" idx="10" hasCustomPrompt="1"/>
          </p:nvPr>
        </p:nvSpPr>
        <p:spPr>
          <a:xfrm>
            <a:off x="481014" y="1734532"/>
            <a:ext cx="5235500"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8" name="Text Placeholder 2">
            <a:extLst>
              <a:ext uri="{FF2B5EF4-FFF2-40B4-BE49-F238E27FC236}">
                <a16:creationId xmlns:a16="http://schemas.microsoft.com/office/drawing/2014/main" id="{BDB906A3-8A31-174E-A152-329B2A848F08}"/>
              </a:ext>
            </a:extLst>
          </p:cNvPr>
          <p:cNvSpPr>
            <a:spLocks noGrp="1"/>
          </p:cNvSpPr>
          <p:nvPr>
            <p:ph type="body" sz="quarter" idx="12" hasCustomPrompt="1"/>
          </p:nvPr>
        </p:nvSpPr>
        <p:spPr>
          <a:xfrm>
            <a:off x="6373261" y="1734531"/>
            <a:ext cx="5404938"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0" name="Rectangle 9">
            <a:extLst>
              <a:ext uri="{FF2B5EF4-FFF2-40B4-BE49-F238E27FC236}">
                <a16:creationId xmlns:a16="http://schemas.microsoft.com/office/drawing/2014/main" id="{0062EE6C-D5E5-E746-AEC0-9D3C44FFA63C}"/>
              </a:ext>
            </a:extLst>
          </p:cNvPr>
          <p:cNvSpPr/>
          <p:nvPr userDrawn="1"/>
        </p:nvSpPr>
        <p:spPr>
          <a:xfrm rot="5400000">
            <a:off x="4500416" y="3753127"/>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7944B1BF-98A4-CB4A-95C0-2CF2E1649FB9}"/>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1" name="Picture 10">
            <a:extLst>
              <a:ext uri="{FF2B5EF4-FFF2-40B4-BE49-F238E27FC236}">
                <a16:creationId xmlns:a16="http://schemas.microsoft.com/office/drawing/2014/main" id="{915C794A-3846-EF4F-AE21-08EEDE9A4DC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25949312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98E49FF-24C1-594B-B1C6-0FF686F42E1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29565"/>
          <a:stretch/>
        </p:blipFill>
        <p:spPr>
          <a:xfrm>
            <a:off x="0" y="-2027575"/>
            <a:ext cx="12192000" cy="8885575"/>
          </a:xfrm>
          <a:prstGeom prst="rect">
            <a:avLst/>
          </a:prstGeom>
        </p:spPr>
      </p:pic>
      <p:sp>
        <p:nvSpPr>
          <p:cNvPr id="4" name="Rectangle 3">
            <a:extLst>
              <a:ext uri="{FF2B5EF4-FFF2-40B4-BE49-F238E27FC236}">
                <a16:creationId xmlns:a16="http://schemas.microsoft.com/office/drawing/2014/main" id="{70A1A632-FFE2-EB46-8D54-C77517F0CBDF}"/>
              </a:ext>
            </a:extLst>
          </p:cNvPr>
          <p:cNvSpPr/>
          <p:nvPr userDrawn="1"/>
        </p:nvSpPr>
        <p:spPr>
          <a:xfrm>
            <a:off x="0" y="1057620"/>
            <a:ext cx="12192000" cy="1255923"/>
          </a:xfrm>
          <a:prstGeom prst="rect">
            <a:avLst/>
          </a:prstGeom>
          <a:solidFill>
            <a:srgbClr val="008752"/>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F3B03FC-BEBE-C846-8C17-249CB0D1839E}"/>
              </a:ext>
            </a:extLst>
          </p:cNvPr>
          <p:cNvSpPr/>
          <p:nvPr userDrawn="1"/>
        </p:nvSpPr>
        <p:spPr>
          <a:xfrm>
            <a:off x="259975" y="201706"/>
            <a:ext cx="11716871" cy="6454588"/>
          </a:xfrm>
          <a:prstGeom prst="rect">
            <a:avLst/>
          </a:prstGeom>
          <a:noFill/>
          <a:ln w="57150">
            <a:solidFill>
              <a:srgbClr val="008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EF4DADC-28AE-374A-84B7-9AC43F8CE789}"/>
              </a:ext>
            </a:extLst>
          </p:cNvPr>
          <p:cNvSpPr/>
          <p:nvPr userDrawn="1"/>
        </p:nvSpPr>
        <p:spPr>
          <a:xfrm rot="16200000">
            <a:off x="781398" y="1673762"/>
            <a:ext cx="638979" cy="6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1344026" y="1417367"/>
            <a:ext cx="3829286" cy="573371"/>
          </a:xfrm>
          <a:prstGeom prst="rect">
            <a:avLst/>
          </a:prstGeom>
        </p:spPr>
        <p:txBody>
          <a:bodyPr vert="horz" lIns="91440" tIns="45720" rIns="91440" bIns="45720" rtlCol="0" anchor="ctr">
            <a:noAutofit/>
          </a:bodyPr>
          <a:lstStyle>
            <a:lvl1pPr>
              <a:defRPr sz="3400" spc="50" baseline="0">
                <a:solidFill>
                  <a:schemeClr val="bg1"/>
                </a:solidFill>
              </a:defRPr>
            </a:lvl1pPr>
          </a:lstStyle>
          <a:p>
            <a:r>
              <a:rPr lang="en-US" dirty="0"/>
              <a:t>DIVIDER SLIDE</a:t>
            </a:r>
          </a:p>
        </p:txBody>
      </p:sp>
    </p:spTree>
    <p:extLst>
      <p:ext uri="{BB962C8B-B14F-4D97-AF65-F5344CB8AC3E}">
        <p14:creationId xmlns:p14="http://schemas.microsoft.com/office/powerpoint/2010/main" val="15764492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Body 3">
    <p:spTree>
      <p:nvGrpSpPr>
        <p:cNvPr id="1" name=""/>
        <p:cNvGrpSpPr/>
        <p:nvPr/>
      </p:nvGrpSpPr>
      <p:grpSpPr>
        <a:xfrm>
          <a:off x="0" y="0"/>
          <a:ext cx="0" cy="0"/>
          <a:chOff x="0" y="0"/>
          <a:chExt cx="0" cy="0"/>
        </a:xfrm>
      </p:grpSpPr>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480767" y="386498"/>
            <a:ext cx="11038133"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9" name="Rectangle 8">
            <a:extLst>
              <a:ext uri="{FF2B5EF4-FFF2-40B4-BE49-F238E27FC236}">
                <a16:creationId xmlns:a16="http://schemas.microsoft.com/office/drawing/2014/main" id="{4E103DA9-6434-5245-8E43-87EFF77DDF5E}"/>
              </a:ext>
            </a:extLst>
          </p:cNvPr>
          <p:cNvSpPr/>
          <p:nvPr userDrawn="1"/>
        </p:nvSpPr>
        <p:spPr>
          <a:xfrm>
            <a:off x="0" y="6309610"/>
            <a:ext cx="12192000" cy="548390"/>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7F30BBD-A5EF-5E41-8929-2B19B8A91CE2}"/>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1" name="TextBox 10">
            <a:extLst>
              <a:ext uri="{FF2B5EF4-FFF2-40B4-BE49-F238E27FC236}">
                <a16:creationId xmlns:a16="http://schemas.microsoft.com/office/drawing/2014/main" id="{F59617FC-09E7-E44F-9DE5-757A2B1CB5AE}"/>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2" name="Picture 11">
            <a:extLst>
              <a:ext uri="{FF2B5EF4-FFF2-40B4-BE49-F238E27FC236}">
                <a16:creationId xmlns:a16="http://schemas.microsoft.com/office/drawing/2014/main" id="{1D2B5613-D0E4-A548-ABC3-89D55B44CC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5721917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ody Slide">
    <p:spTree>
      <p:nvGrpSpPr>
        <p:cNvPr id="1" name=""/>
        <p:cNvGrpSpPr/>
        <p:nvPr/>
      </p:nvGrpSpPr>
      <p:grpSpPr>
        <a:xfrm>
          <a:off x="0" y="0"/>
          <a:ext cx="0" cy="0"/>
          <a:chOff x="0" y="0"/>
          <a:chExt cx="0" cy="0"/>
        </a:xfrm>
      </p:grpSpPr>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480767" y="386498"/>
            <a:ext cx="11038788"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3" name="Text Placeholder 2">
            <a:extLst>
              <a:ext uri="{FF2B5EF4-FFF2-40B4-BE49-F238E27FC236}">
                <a16:creationId xmlns:a16="http://schemas.microsoft.com/office/drawing/2014/main" id="{66B247E5-5918-4147-8903-1A87D5B2481E}"/>
              </a:ext>
            </a:extLst>
          </p:cNvPr>
          <p:cNvSpPr>
            <a:spLocks noGrp="1"/>
          </p:cNvSpPr>
          <p:nvPr>
            <p:ph type="body" sz="quarter" idx="10"/>
          </p:nvPr>
        </p:nvSpPr>
        <p:spPr>
          <a:xfrm>
            <a:off x="481013" y="1734532"/>
            <a:ext cx="11037887" cy="3996343"/>
          </a:xfrm>
          <a:prstGeom prst="rect">
            <a:avLst/>
          </a:prstGeom>
        </p:spPr>
        <p:txBody>
          <a:bodyPr/>
          <a:lstStyle>
            <a:lvl1pPr marL="0" indent="0">
              <a:lnSpc>
                <a:spcPct val="100000"/>
              </a:lnSpc>
              <a:spcBef>
                <a:spcPts val="1500"/>
              </a:spcBef>
              <a:buNone/>
              <a:defRPr sz="2000" b="1">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3" name="TextBox 12">
            <a:extLst>
              <a:ext uri="{FF2B5EF4-FFF2-40B4-BE49-F238E27FC236}">
                <a16:creationId xmlns:a16="http://schemas.microsoft.com/office/drawing/2014/main" id="{AE6CD7E5-74BA-BC4F-BE4F-35B02F17BE17}"/>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pic>
        <p:nvPicPr>
          <p:cNvPr id="6" name="Picture 5">
            <a:extLst>
              <a:ext uri="{FF2B5EF4-FFF2-40B4-BE49-F238E27FC236}">
                <a16:creationId xmlns:a16="http://schemas.microsoft.com/office/drawing/2014/main" id="{0702BD03-F8DE-984B-B007-4409DE3B58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26620624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3977908-516B-644A-8415-F4DD4660FBD9}"/>
              </a:ext>
            </a:extLst>
          </p:cNvPr>
          <p:cNvSpPr>
            <a:spLocks noGrp="1"/>
          </p:cNvSpPr>
          <p:nvPr>
            <p:ph type="body" sz="quarter" idx="10" hasCustomPrompt="1"/>
          </p:nvPr>
        </p:nvSpPr>
        <p:spPr>
          <a:xfrm>
            <a:off x="1744663" y="2978245"/>
            <a:ext cx="8181762" cy="434074"/>
          </a:xfrm>
          <a:prstGeom prst="rect">
            <a:avLst/>
          </a:prstGeom>
        </p:spPr>
        <p:txBody>
          <a:bodyPr/>
          <a:lstStyle>
            <a:lvl1pPr marL="0" indent="0">
              <a:buNone/>
              <a:defRPr sz="2400" b="1">
                <a:solidFill>
                  <a:srgbClr val="00875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Text</a:t>
            </a:r>
          </a:p>
        </p:txBody>
      </p:sp>
      <p:sp>
        <p:nvSpPr>
          <p:cNvPr id="5" name="Text Placeholder 3">
            <a:extLst>
              <a:ext uri="{FF2B5EF4-FFF2-40B4-BE49-F238E27FC236}">
                <a16:creationId xmlns:a16="http://schemas.microsoft.com/office/drawing/2014/main" id="{FC227E73-F27B-E14C-8ABA-3C7C92FDBB78}"/>
              </a:ext>
            </a:extLst>
          </p:cNvPr>
          <p:cNvSpPr>
            <a:spLocks noGrp="1"/>
          </p:cNvSpPr>
          <p:nvPr>
            <p:ph type="body" sz="quarter" idx="11" hasCustomPrompt="1"/>
          </p:nvPr>
        </p:nvSpPr>
        <p:spPr>
          <a:xfrm>
            <a:off x="1744663" y="5398716"/>
            <a:ext cx="8181762" cy="293872"/>
          </a:xfrm>
          <a:prstGeom prst="rect">
            <a:avLst/>
          </a:prstGeom>
        </p:spPr>
        <p:txBody>
          <a:bodyPr/>
          <a:lstStyle>
            <a:lvl1pPr marL="0" indent="0">
              <a:buNone/>
              <a:defRPr sz="16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TEXT    |    TEXT    |    TEXT</a:t>
            </a:r>
          </a:p>
        </p:txBody>
      </p:sp>
      <p:pic>
        <p:nvPicPr>
          <p:cNvPr id="6" name="Picture 5">
            <a:extLst>
              <a:ext uri="{FF2B5EF4-FFF2-40B4-BE49-F238E27FC236}">
                <a16:creationId xmlns:a16="http://schemas.microsoft.com/office/drawing/2014/main" id="{AE09AD0E-1280-284D-8835-0A3FCEB22E4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44663" y="1377099"/>
            <a:ext cx="4245204" cy="1061301"/>
          </a:xfrm>
          <a:prstGeom prst="rect">
            <a:avLst/>
          </a:prstGeom>
        </p:spPr>
      </p:pic>
    </p:spTree>
    <p:extLst>
      <p:ext uri="{BB962C8B-B14F-4D97-AF65-F5344CB8AC3E}">
        <p14:creationId xmlns:p14="http://schemas.microsoft.com/office/powerpoint/2010/main" val="4112750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Body Slide 4">
    <p:spTree>
      <p:nvGrpSpPr>
        <p:cNvPr id="1" name=""/>
        <p:cNvGrpSpPr/>
        <p:nvPr/>
      </p:nvGrpSpPr>
      <p:grpSpPr>
        <a:xfrm>
          <a:off x="0" y="0"/>
          <a:ext cx="0" cy="0"/>
          <a:chOff x="0" y="0"/>
          <a:chExt cx="0" cy="0"/>
        </a:xfrm>
      </p:grpSpPr>
      <p:sp>
        <p:nvSpPr>
          <p:cNvPr id="7" name="Title Placeholder 3">
            <a:extLst>
              <a:ext uri="{FF2B5EF4-FFF2-40B4-BE49-F238E27FC236}">
                <a16:creationId xmlns:a16="http://schemas.microsoft.com/office/drawing/2014/main" id="{FBA8B4AE-0157-8149-92AF-D65D963D3A2E}"/>
              </a:ext>
            </a:extLst>
          </p:cNvPr>
          <p:cNvSpPr>
            <a:spLocks noGrp="1"/>
          </p:cNvSpPr>
          <p:nvPr>
            <p:ph type="title" hasCustomPrompt="1"/>
          </p:nvPr>
        </p:nvSpPr>
        <p:spPr>
          <a:xfrm>
            <a:off x="480767" y="386498"/>
            <a:ext cx="11038133" cy="744717"/>
          </a:xfrm>
          <a:prstGeom prst="rect">
            <a:avLst/>
          </a:prstGeom>
        </p:spPr>
        <p:txBody>
          <a:bodyPr vert="horz" lIns="91440" tIns="45720" rIns="91440" bIns="45720" rtlCol="0" anchor="ctr">
            <a:normAutofit/>
          </a:bodyPr>
          <a:lstStyle>
            <a:lvl1pPr>
              <a:defRPr sz="3200">
                <a:solidFill>
                  <a:srgbClr val="006CB6"/>
                </a:solidFill>
              </a:defRPr>
            </a:lvl1pPr>
          </a:lstStyle>
          <a:p>
            <a:r>
              <a:rPr lang="en-US" dirty="0"/>
              <a:t>Title </a:t>
            </a:r>
          </a:p>
        </p:txBody>
      </p:sp>
      <p:sp>
        <p:nvSpPr>
          <p:cNvPr id="3" name="Text Placeholder 2">
            <a:extLst>
              <a:ext uri="{FF2B5EF4-FFF2-40B4-BE49-F238E27FC236}">
                <a16:creationId xmlns:a16="http://schemas.microsoft.com/office/drawing/2014/main" id="{66B247E5-5918-4147-8903-1A87D5B2481E}"/>
              </a:ext>
            </a:extLst>
          </p:cNvPr>
          <p:cNvSpPr>
            <a:spLocks noGrp="1"/>
          </p:cNvSpPr>
          <p:nvPr>
            <p:ph type="body" sz="quarter" idx="10" hasCustomPrompt="1"/>
          </p:nvPr>
        </p:nvSpPr>
        <p:spPr>
          <a:xfrm>
            <a:off x="481014" y="1734532"/>
            <a:ext cx="3295854" cy="3996343"/>
          </a:xfrm>
          <a:prstGeom prst="rect">
            <a:avLst/>
          </a:prstGeom>
        </p:spPr>
        <p:txBody>
          <a:bodyPr/>
          <a:lstStyle>
            <a:lvl1pPr marL="0" indent="0">
              <a:lnSpc>
                <a:spcPct val="100000"/>
              </a:lnSpc>
              <a:spcBef>
                <a:spcPts val="1500"/>
              </a:spcBef>
              <a:buNone/>
              <a:defRPr sz="1600" b="1">
                <a:latin typeface="Arial" panose="020B0604020202020204" pitchFamily="34" charset="0"/>
                <a:cs typeface="Arial" panose="020B0604020202020204" pitchFamily="34" charset="0"/>
              </a:defRPr>
            </a:lvl1pPr>
            <a:lvl2pPr>
              <a:lnSpc>
                <a:spcPct val="100000"/>
              </a:lnSpc>
              <a:defRPr sz="1400">
                <a:latin typeface="Arial" panose="020B0604020202020204" pitchFamily="34" charset="0"/>
                <a:cs typeface="Arial" panose="020B0604020202020204" pitchFamily="34" charset="0"/>
              </a:defRPr>
            </a:lvl2pPr>
            <a:lvl3pPr>
              <a:lnSpc>
                <a:spcPct val="100000"/>
              </a:lnSpc>
              <a:spcAft>
                <a:spcPts val="0"/>
              </a:spcAft>
              <a:defRPr sz="14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0" name="Rectangle 9">
            <a:extLst>
              <a:ext uri="{FF2B5EF4-FFF2-40B4-BE49-F238E27FC236}">
                <a16:creationId xmlns:a16="http://schemas.microsoft.com/office/drawing/2014/main" id="{0062EE6C-D5E5-E746-AEC0-9D3C44FFA63C}"/>
              </a:ext>
            </a:extLst>
          </p:cNvPr>
          <p:cNvSpPr/>
          <p:nvPr userDrawn="1"/>
        </p:nvSpPr>
        <p:spPr>
          <a:xfrm rot="5400000">
            <a:off x="2576617" y="3753127"/>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1515D53-9ADC-D942-BB4C-8959B59F21BF}"/>
              </a:ext>
            </a:extLst>
          </p:cNvPr>
          <p:cNvSpPr/>
          <p:nvPr userDrawn="1"/>
        </p:nvSpPr>
        <p:spPr>
          <a:xfrm rot="5400000">
            <a:off x="6682836" y="3753127"/>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 Placeholder 2">
            <a:extLst>
              <a:ext uri="{FF2B5EF4-FFF2-40B4-BE49-F238E27FC236}">
                <a16:creationId xmlns:a16="http://schemas.microsoft.com/office/drawing/2014/main" id="{8034C057-5678-4B4B-ADCC-A35235558D63}"/>
              </a:ext>
            </a:extLst>
          </p:cNvPr>
          <p:cNvSpPr>
            <a:spLocks noGrp="1"/>
          </p:cNvSpPr>
          <p:nvPr>
            <p:ph type="body" sz="quarter" idx="11" hasCustomPrompt="1"/>
          </p:nvPr>
        </p:nvSpPr>
        <p:spPr>
          <a:xfrm>
            <a:off x="4431888" y="1734532"/>
            <a:ext cx="3451199" cy="3996343"/>
          </a:xfrm>
          <a:prstGeom prst="rect">
            <a:avLst/>
          </a:prstGeom>
        </p:spPr>
        <p:txBody>
          <a:bodyPr/>
          <a:lstStyle>
            <a:lvl1pPr marL="0" indent="0">
              <a:lnSpc>
                <a:spcPct val="100000"/>
              </a:lnSpc>
              <a:buNone/>
              <a:defRPr sz="1600" b="1">
                <a:latin typeface="Arial" panose="020B0604020202020204" pitchFamily="34" charset="0"/>
                <a:cs typeface="Arial" panose="020B0604020202020204" pitchFamily="34" charset="0"/>
              </a:defRPr>
            </a:lvl1pPr>
            <a:lvl2pPr>
              <a:lnSpc>
                <a:spcPct val="100000"/>
              </a:lnSpc>
              <a:defRPr sz="1400">
                <a:latin typeface="Arial" panose="020B0604020202020204" pitchFamily="34" charset="0"/>
                <a:cs typeface="Arial" panose="020B0604020202020204" pitchFamily="34" charset="0"/>
              </a:defRPr>
            </a:lvl2pPr>
            <a:lvl3pPr>
              <a:lnSpc>
                <a:spcPct val="100000"/>
              </a:lnSpc>
              <a:spcAft>
                <a:spcPts val="0"/>
              </a:spcAft>
              <a:defRPr sz="14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2" name="Text Placeholder 2">
            <a:extLst>
              <a:ext uri="{FF2B5EF4-FFF2-40B4-BE49-F238E27FC236}">
                <a16:creationId xmlns:a16="http://schemas.microsoft.com/office/drawing/2014/main" id="{952056EE-DEE2-DD47-97F1-292CA7D2AC08}"/>
              </a:ext>
            </a:extLst>
          </p:cNvPr>
          <p:cNvSpPr>
            <a:spLocks noGrp="1"/>
          </p:cNvSpPr>
          <p:nvPr>
            <p:ph type="body" sz="quarter" idx="12" hasCustomPrompt="1"/>
          </p:nvPr>
        </p:nvSpPr>
        <p:spPr>
          <a:xfrm>
            <a:off x="8481419" y="1734532"/>
            <a:ext cx="3352772" cy="3996343"/>
          </a:xfrm>
          <a:prstGeom prst="rect">
            <a:avLst/>
          </a:prstGeom>
        </p:spPr>
        <p:txBody>
          <a:bodyPr/>
          <a:lstStyle>
            <a:lvl1pPr marL="0" indent="0">
              <a:lnSpc>
                <a:spcPct val="100000"/>
              </a:lnSpc>
              <a:spcBef>
                <a:spcPts val="1500"/>
              </a:spcBef>
              <a:buNone/>
              <a:defRPr sz="1600" b="1">
                <a:latin typeface="Arial" panose="020B0604020202020204" pitchFamily="34" charset="0"/>
                <a:cs typeface="Arial" panose="020B0604020202020204" pitchFamily="34" charset="0"/>
              </a:defRPr>
            </a:lvl1pPr>
            <a:lvl2pPr>
              <a:lnSpc>
                <a:spcPct val="100000"/>
              </a:lnSpc>
              <a:defRPr sz="1400">
                <a:latin typeface="Arial" panose="020B0604020202020204" pitchFamily="34" charset="0"/>
                <a:cs typeface="Arial" panose="020B0604020202020204" pitchFamily="34" charset="0"/>
              </a:defRPr>
            </a:lvl2pPr>
            <a:lvl3pPr>
              <a:lnSpc>
                <a:spcPct val="100000"/>
              </a:lnSpc>
              <a:spcAft>
                <a:spcPts val="0"/>
              </a:spcAft>
              <a:defRPr sz="14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p:txBody>
      </p:sp>
      <p:sp>
        <p:nvSpPr>
          <p:cNvPr id="16" name="TextBox 15">
            <a:extLst>
              <a:ext uri="{FF2B5EF4-FFF2-40B4-BE49-F238E27FC236}">
                <a16:creationId xmlns:a16="http://schemas.microsoft.com/office/drawing/2014/main" id="{10AC0849-7190-1840-8D49-F282B2E2FECC}"/>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7" name="Picture 16">
            <a:extLst>
              <a:ext uri="{FF2B5EF4-FFF2-40B4-BE49-F238E27FC236}">
                <a16:creationId xmlns:a16="http://schemas.microsoft.com/office/drawing/2014/main" id="{FE173D07-CE26-4D4B-8470-EF9CF98D50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Tree>
    <p:extLst>
      <p:ext uri="{BB962C8B-B14F-4D97-AF65-F5344CB8AC3E}">
        <p14:creationId xmlns:p14="http://schemas.microsoft.com/office/powerpoint/2010/main" val="1551326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ED8126B-2112-4181-B656-5E4D563574C5}" type="datetime1">
              <a:rPr lang="en-US"/>
              <a:pPr>
                <a:defRPr/>
              </a:pPr>
              <a:t>1/19/2023</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52BC14C3-8E71-4444-B445-F99740DE72DC}" type="slidenum">
              <a:rPr lang="en-US" altLang="en-US"/>
              <a:pPr>
                <a:defRPr/>
              </a:pPr>
              <a:t>‹#›</a:t>
            </a:fld>
            <a:endParaRPr lang="en-US" altLang="en-US" dirty="0"/>
          </a:p>
        </p:txBody>
      </p:sp>
    </p:spTree>
    <p:extLst>
      <p:ext uri="{BB962C8B-B14F-4D97-AF65-F5344CB8AC3E}">
        <p14:creationId xmlns:p14="http://schemas.microsoft.com/office/powerpoint/2010/main" val="2933066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45AFA6D0-0FDF-420B-8EA4-F9E3E2693A9B}" type="datetime1">
              <a:rPr lang="en-US"/>
              <a:pPr>
                <a:defRPr/>
              </a:pPr>
              <a:t>1/19/2023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2702E03-DD91-4B29-AC1E-4DED426B5136}" type="slidenum">
              <a:rPr lang="en-US" altLang="en-US"/>
              <a:pPr>
                <a:defRPr/>
              </a:pPr>
              <a:t>‹#›</a:t>
            </a:fld>
            <a:endParaRPr lang="en-US" altLang="en-US"/>
          </a:p>
        </p:txBody>
      </p:sp>
    </p:spTree>
    <p:extLst>
      <p:ext uri="{BB962C8B-B14F-4D97-AF65-F5344CB8AC3E}">
        <p14:creationId xmlns:p14="http://schemas.microsoft.com/office/powerpoint/2010/main" val="628428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747713"/>
            <a:ext cx="10871200" cy="3556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1320800" y="1524000"/>
            <a:ext cx="9448800" cy="4572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16933" y="6210300"/>
            <a:ext cx="2540000" cy="457200"/>
          </a:xfrm>
          <a:prstGeom prst="rect">
            <a:avLst/>
          </a:prstGeom>
          <a:ln/>
        </p:spPr>
        <p:txBody>
          <a:bodyPr/>
          <a:lstStyle>
            <a:lvl1pPr>
              <a:defRPr/>
            </a:lvl1pPr>
          </a:lstStyle>
          <a:p>
            <a:pPr>
              <a:defRPr/>
            </a:pPr>
            <a:fld id="{F18B9B32-09A8-4ACA-AA39-E36BB748640F}" type="datetime1">
              <a:rPr lang="en-US"/>
              <a:pPr>
                <a:defRPr/>
              </a:pPr>
              <a:t>1/19/2023</a:t>
            </a:fld>
            <a:endParaRPr lang="en-US"/>
          </a:p>
        </p:txBody>
      </p:sp>
      <p:sp>
        <p:nvSpPr>
          <p:cNvPr id="5" name="Rectangle 5"/>
          <p:cNvSpPr>
            <a:spLocks noGrp="1" noChangeArrowheads="1"/>
          </p:cNvSpPr>
          <p:nvPr>
            <p:ph type="ftr" sz="quarter" idx="11"/>
          </p:nvPr>
        </p:nvSpPr>
        <p:spPr>
          <a:xfrm>
            <a:off x="4165600" y="6210300"/>
            <a:ext cx="38608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9652000" y="6210300"/>
            <a:ext cx="2540000" cy="457200"/>
          </a:xfrm>
          <a:prstGeom prst="rect">
            <a:avLst/>
          </a:prstGeom>
          <a:ln/>
        </p:spPr>
        <p:txBody>
          <a:bodyPr/>
          <a:lstStyle>
            <a:lvl1pPr>
              <a:defRPr/>
            </a:lvl1pPr>
          </a:lstStyle>
          <a:p>
            <a:fld id="{24804C68-D9AD-4398-8346-F2D7AEDF4447}" type="slidenum">
              <a:rPr lang="en-US" altLang="en-US"/>
              <a:pPr/>
              <a:t>‹#›</a:t>
            </a:fld>
            <a:endParaRPr lang="en-US" altLang="en-US"/>
          </a:p>
        </p:txBody>
      </p:sp>
    </p:spTree>
    <p:extLst>
      <p:ext uri="{BB962C8B-B14F-4D97-AF65-F5344CB8AC3E}">
        <p14:creationId xmlns:p14="http://schemas.microsoft.com/office/powerpoint/2010/main" val="2750607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Body Sli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D316A60-6C3E-3D42-8895-20E4B30824CE}"/>
              </a:ext>
            </a:extLst>
          </p:cNvPr>
          <p:cNvSpPr/>
          <p:nvPr userDrawn="1"/>
        </p:nvSpPr>
        <p:spPr>
          <a:xfrm>
            <a:off x="1" y="1"/>
            <a:ext cx="12192000" cy="1435100"/>
          </a:xfrm>
          <a:prstGeom prst="rect">
            <a:avLst/>
          </a:prstGeom>
          <a:solidFill>
            <a:srgbClr val="006CB6"/>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p:nvPr>
        </p:nvSpPr>
        <p:spPr>
          <a:xfrm>
            <a:off x="1843726" y="386498"/>
            <a:ext cx="11038788" cy="744717"/>
          </a:xfrm>
          <a:prstGeom prst="rect">
            <a:avLst/>
          </a:prstGeom>
        </p:spPr>
        <p:txBody>
          <a:bodyPr vert="horz" lIns="91440" tIns="45720" rIns="91440" bIns="45720" rtlCol="0"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3200">
                <a:solidFill>
                  <a:schemeClr val="bg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lang="en-US" dirty="0"/>
          </a:p>
        </p:txBody>
      </p:sp>
      <p:sp>
        <p:nvSpPr>
          <p:cNvPr id="3" name="Text Placeholder 2">
            <a:extLst>
              <a:ext uri="{FF2B5EF4-FFF2-40B4-BE49-F238E27FC236}">
                <a16:creationId xmlns:a16="http://schemas.microsoft.com/office/drawing/2014/main" id="{66B247E5-5918-4147-8903-1A87D5B2481E}"/>
              </a:ext>
            </a:extLst>
          </p:cNvPr>
          <p:cNvSpPr>
            <a:spLocks noGrp="1"/>
          </p:cNvSpPr>
          <p:nvPr>
            <p:ph type="body" sz="quarter" idx="10"/>
          </p:nvPr>
        </p:nvSpPr>
        <p:spPr>
          <a:xfrm>
            <a:off x="622479" y="1758485"/>
            <a:ext cx="10947042" cy="1048215"/>
          </a:xfrm>
          <a:prstGeom prst="rect">
            <a:avLst/>
          </a:prstGeom>
        </p:spPr>
        <p:txBody>
          <a:bodyPr/>
          <a:lstStyle>
            <a:lvl1pPr marL="7938" indent="-7938">
              <a:lnSpc>
                <a:spcPct val="100000"/>
              </a:lnSpc>
              <a:spcBef>
                <a:spcPts val="500"/>
              </a:spcBef>
              <a:spcAft>
                <a:spcPts val="1000"/>
              </a:spcAft>
              <a:buNone/>
              <a:defRPr sz="1400" b="0">
                <a:solidFill>
                  <a:schemeClr val="tx1"/>
                </a:solidFill>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50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endParaRPr lang="en-US" dirty="0"/>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0" name="Oval 9">
            <a:extLst>
              <a:ext uri="{FF2B5EF4-FFF2-40B4-BE49-F238E27FC236}">
                <a16:creationId xmlns:a16="http://schemas.microsoft.com/office/drawing/2014/main" id="{EDA68B35-B949-C949-B21E-455353004DBC}"/>
              </a:ext>
            </a:extLst>
          </p:cNvPr>
          <p:cNvSpPr/>
          <p:nvPr userDrawn="1"/>
        </p:nvSpPr>
        <p:spPr>
          <a:xfrm>
            <a:off x="622479" y="265236"/>
            <a:ext cx="865979" cy="86597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2">
            <a:extLst>
              <a:ext uri="{FF2B5EF4-FFF2-40B4-BE49-F238E27FC236}">
                <a16:creationId xmlns:a16="http://schemas.microsoft.com/office/drawing/2014/main" id="{BF432D0C-5564-6549-AB16-99F329A710F6}"/>
              </a:ext>
            </a:extLst>
          </p:cNvPr>
          <p:cNvSpPr>
            <a:spLocks noGrp="1"/>
          </p:cNvSpPr>
          <p:nvPr>
            <p:ph type="body" sz="quarter" idx="11"/>
          </p:nvPr>
        </p:nvSpPr>
        <p:spPr>
          <a:xfrm>
            <a:off x="622479" y="3890107"/>
            <a:ext cx="10947042" cy="2040793"/>
          </a:xfrm>
          <a:prstGeom prst="rect">
            <a:avLst/>
          </a:prstGeom>
        </p:spPr>
        <p:txBody>
          <a:bodyPr/>
          <a:lstStyle>
            <a:lvl1pPr marL="7938" indent="-7938">
              <a:lnSpc>
                <a:spcPct val="100000"/>
              </a:lnSpc>
              <a:spcBef>
                <a:spcPts val="500"/>
              </a:spcBef>
              <a:spcAft>
                <a:spcPts val="1000"/>
              </a:spcAft>
              <a:buNone/>
              <a:defRPr sz="2400" b="1">
                <a:solidFill>
                  <a:srgbClr val="006CB6"/>
                </a:solidFill>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50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endParaRPr lang="en-US" dirty="0"/>
          </a:p>
        </p:txBody>
      </p:sp>
      <p:sp>
        <p:nvSpPr>
          <p:cNvPr id="16" name="TextBox 15">
            <a:extLst>
              <a:ext uri="{FF2B5EF4-FFF2-40B4-BE49-F238E27FC236}">
                <a16:creationId xmlns:a16="http://schemas.microsoft.com/office/drawing/2014/main" id="{D018039E-3C37-D444-A120-A68035D467FA}"/>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7" name="Picture 16">
            <a:extLst>
              <a:ext uri="{FF2B5EF4-FFF2-40B4-BE49-F238E27FC236}">
                <a16:creationId xmlns:a16="http://schemas.microsoft.com/office/drawing/2014/main" id="{A6ED37BA-3804-3A43-8553-F021A84512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
        <p:nvSpPr>
          <p:cNvPr id="13" name="Rectangle 12">
            <a:extLst>
              <a:ext uri="{FF2B5EF4-FFF2-40B4-BE49-F238E27FC236}">
                <a16:creationId xmlns:a16="http://schemas.microsoft.com/office/drawing/2014/main" id="{3F4A64D6-D3AE-5C49-8010-36849BF8AD94}"/>
              </a:ext>
            </a:extLst>
          </p:cNvPr>
          <p:cNvSpPr/>
          <p:nvPr userDrawn="1"/>
        </p:nvSpPr>
        <p:spPr>
          <a:xfrm>
            <a:off x="85330" y="63114"/>
            <a:ext cx="12017770" cy="6159886"/>
          </a:xfrm>
          <a:prstGeom prst="rect">
            <a:avLst/>
          </a:prstGeom>
          <a:noFill/>
          <a:ln w="57150">
            <a:solidFill>
              <a:srgbClr val="006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BA13FCA-4E8F-C345-A0E2-4E7FAF0C4AB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56634" y="386498"/>
            <a:ext cx="422877" cy="654049"/>
          </a:xfrm>
          <a:prstGeom prst="rect">
            <a:avLst/>
          </a:prstGeom>
        </p:spPr>
      </p:pic>
    </p:spTree>
    <p:extLst>
      <p:ext uri="{BB962C8B-B14F-4D97-AF65-F5344CB8AC3E}">
        <p14:creationId xmlns:p14="http://schemas.microsoft.com/office/powerpoint/2010/main" val="3088129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Body Sli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D316A60-6C3E-3D42-8895-20E4B30824CE}"/>
              </a:ext>
            </a:extLst>
          </p:cNvPr>
          <p:cNvSpPr/>
          <p:nvPr userDrawn="1"/>
        </p:nvSpPr>
        <p:spPr>
          <a:xfrm>
            <a:off x="1" y="1"/>
            <a:ext cx="12192000" cy="1435100"/>
          </a:xfrm>
          <a:prstGeom prst="rect">
            <a:avLst/>
          </a:prstGeom>
          <a:solidFill>
            <a:srgbClr val="006CB6"/>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Placeholder 3">
            <a:extLst>
              <a:ext uri="{FF2B5EF4-FFF2-40B4-BE49-F238E27FC236}">
                <a16:creationId xmlns:a16="http://schemas.microsoft.com/office/drawing/2014/main" id="{FBA8B4AE-0157-8149-92AF-D65D963D3A2E}"/>
              </a:ext>
            </a:extLst>
          </p:cNvPr>
          <p:cNvSpPr>
            <a:spLocks noGrp="1"/>
          </p:cNvSpPr>
          <p:nvPr>
            <p:ph type="title"/>
          </p:nvPr>
        </p:nvSpPr>
        <p:spPr>
          <a:xfrm>
            <a:off x="1843726" y="386498"/>
            <a:ext cx="11038788" cy="744717"/>
          </a:xfrm>
          <a:prstGeom prst="rect">
            <a:avLst/>
          </a:prstGeom>
        </p:spPr>
        <p:txBody>
          <a:bodyPr vert="horz" lIns="91440" tIns="45720" rIns="91440" bIns="45720" rtlCol="0" anchor="ctr">
            <a:normAutofit/>
          </a:bodyPr>
          <a:lstStyle>
            <a:lvl1pPr marL="0" marR="0" indent="0" algn="l" defTabSz="914400" rtl="0" eaLnBrk="1" fontAlgn="auto" latinLnBrk="0" hangingPunct="1">
              <a:lnSpc>
                <a:spcPct val="90000"/>
              </a:lnSpc>
              <a:spcBef>
                <a:spcPct val="0"/>
              </a:spcBef>
              <a:spcAft>
                <a:spcPts val="0"/>
              </a:spcAft>
              <a:buClrTx/>
              <a:buSzTx/>
              <a:buFontTx/>
              <a:buNone/>
              <a:tabLst/>
              <a:defRPr sz="3200">
                <a:solidFill>
                  <a:schemeClr val="bg1"/>
                </a:solidFill>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lang="en-US" dirty="0"/>
          </a:p>
        </p:txBody>
      </p:sp>
      <p:sp>
        <p:nvSpPr>
          <p:cNvPr id="3" name="Text Placeholder 2">
            <a:extLst>
              <a:ext uri="{FF2B5EF4-FFF2-40B4-BE49-F238E27FC236}">
                <a16:creationId xmlns:a16="http://schemas.microsoft.com/office/drawing/2014/main" id="{66B247E5-5918-4147-8903-1A87D5B2481E}"/>
              </a:ext>
            </a:extLst>
          </p:cNvPr>
          <p:cNvSpPr>
            <a:spLocks noGrp="1"/>
          </p:cNvSpPr>
          <p:nvPr>
            <p:ph type="body" sz="quarter" idx="10"/>
          </p:nvPr>
        </p:nvSpPr>
        <p:spPr>
          <a:xfrm>
            <a:off x="622479" y="1758485"/>
            <a:ext cx="10947042" cy="1048215"/>
          </a:xfrm>
          <a:prstGeom prst="rect">
            <a:avLst/>
          </a:prstGeom>
        </p:spPr>
        <p:txBody>
          <a:bodyPr/>
          <a:lstStyle>
            <a:lvl1pPr marL="7938" indent="-7938">
              <a:lnSpc>
                <a:spcPct val="100000"/>
              </a:lnSpc>
              <a:spcBef>
                <a:spcPts val="500"/>
              </a:spcBef>
              <a:spcAft>
                <a:spcPts val="1000"/>
              </a:spcAft>
              <a:buNone/>
              <a:defRPr sz="2000" b="0">
                <a:solidFill>
                  <a:schemeClr val="tx1"/>
                </a:solidFill>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50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endParaRPr lang="en-US" dirty="0"/>
          </a:p>
        </p:txBody>
      </p:sp>
      <p:sp>
        <p:nvSpPr>
          <p:cNvPr id="14" name="TextBox 13">
            <a:extLst>
              <a:ext uri="{FF2B5EF4-FFF2-40B4-BE49-F238E27FC236}">
                <a16:creationId xmlns:a16="http://schemas.microsoft.com/office/drawing/2014/main" id="{D4F76119-F7F3-2E40-A149-B3A8BFC4DEDC}"/>
              </a:ext>
            </a:extLst>
          </p:cNvPr>
          <p:cNvSpPr txBox="1"/>
          <p:nvPr userDrawn="1"/>
        </p:nvSpPr>
        <p:spPr>
          <a:xfrm>
            <a:off x="10302842" y="6414614"/>
            <a:ext cx="1216058" cy="307777"/>
          </a:xfrm>
          <a:prstGeom prst="rect">
            <a:avLst/>
          </a:prstGeom>
          <a:noFill/>
        </p:spPr>
        <p:txBody>
          <a:bodyPr wrap="square" rtlCol="0">
            <a:spAutoFit/>
          </a:bodyPr>
          <a:lstStyle/>
          <a:p>
            <a:pPr algn="r"/>
            <a:fld id="{AA5D41F6-D466-5A43-A949-F03E3FD432D8}" type="slidenum">
              <a:rPr lang="en-US" sz="1400" spc="50" baseline="0" smtClean="0">
                <a:solidFill>
                  <a:schemeClr val="tx1">
                    <a:lumMod val="65000"/>
                    <a:lumOff val="35000"/>
                  </a:schemeClr>
                </a:solidFill>
              </a:rPr>
              <a:pPr algn="r"/>
              <a:t>‹#›</a:t>
            </a:fld>
            <a:endParaRPr lang="en-US" sz="1400" spc="50" baseline="0" dirty="0">
              <a:solidFill>
                <a:schemeClr val="tx1">
                  <a:lumMod val="65000"/>
                  <a:lumOff val="35000"/>
                </a:schemeClr>
              </a:solidFill>
            </a:endParaRPr>
          </a:p>
        </p:txBody>
      </p:sp>
      <p:sp>
        <p:nvSpPr>
          <p:cNvPr id="10" name="Oval 9">
            <a:extLst>
              <a:ext uri="{FF2B5EF4-FFF2-40B4-BE49-F238E27FC236}">
                <a16:creationId xmlns:a16="http://schemas.microsoft.com/office/drawing/2014/main" id="{EDA68B35-B949-C949-B21E-455353004DBC}"/>
              </a:ext>
            </a:extLst>
          </p:cNvPr>
          <p:cNvSpPr/>
          <p:nvPr userDrawn="1"/>
        </p:nvSpPr>
        <p:spPr>
          <a:xfrm>
            <a:off x="622479" y="265236"/>
            <a:ext cx="865979" cy="86597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2">
            <a:extLst>
              <a:ext uri="{FF2B5EF4-FFF2-40B4-BE49-F238E27FC236}">
                <a16:creationId xmlns:a16="http://schemas.microsoft.com/office/drawing/2014/main" id="{BF432D0C-5564-6549-AB16-99F329A710F6}"/>
              </a:ext>
            </a:extLst>
          </p:cNvPr>
          <p:cNvSpPr>
            <a:spLocks noGrp="1"/>
          </p:cNvSpPr>
          <p:nvPr>
            <p:ph type="body" sz="quarter" idx="11"/>
          </p:nvPr>
        </p:nvSpPr>
        <p:spPr>
          <a:xfrm>
            <a:off x="622479" y="3890107"/>
            <a:ext cx="10947042" cy="2040793"/>
          </a:xfrm>
          <a:prstGeom prst="rect">
            <a:avLst/>
          </a:prstGeom>
        </p:spPr>
        <p:txBody>
          <a:bodyPr/>
          <a:lstStyle>
            <a:lvl1pPr marL="7938" indent="-7938">
              <a:lnSpc>
                <a:spcPct val="100000"/>
              </a:lnSpc>
              <a:spcBef>
                <a:spcPts val="500"/>
              </a:spcBef>
              <a:spcAft>
                <a:spcPts val="1000"/>
              </a:spcAft>
              <a:buNone/>
              <a:defRPr sz="2400" b="1">
                <a:solidFill>
                  <a:srgbClr val="006CB6"/>
                </a:solidFill>
                <a:latin typeface="Arial" panose="020B0604020202020204" pitchFamily="34" charset="0"/>
                <a:cs typeface="Arial" panose="020B0604020202020204" pitchFamily="34" charset="0"/>
              </a:defRPr>
            </a:lvl1pPr>
            <a:lvl2pPr>
              <a:lnSpc>
                <a:spcPct val="100000"/>
              </a:lnSpc>
              <a:defRPr sz="1600">
                <a:latin typeface="Arial" panose="020B0604020202020204" pitchFamily="34" charset="0"/>
                <a:cs typeface="Arial" panose="020B0604020202020204" pitchFamily="34" charset="0"/>
              </a:defRPr>
            </a:lvl2pPr>
            <a:lvl3pPr>
              <a:lnSpc>
                <a:spcPct val="100000"/>
              </a:lnSpc>
              <a:spcAft>
                <a:spcPts val="500"/>
              </a:spcAft>
              <a:defRPr sz="1600" i="1">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endParaRPr lang="en-US" dirty="0"/>
          </a:p>
        </p:txBody>
      </p:sp>
      <p:sp>
        <p:nvSpPr>
          <p:cNvPr id="16" name="TextBox 15">
            <a:extLst>
              <a:ext uri="{FF2B5EF4-FFF2-40B4-BE49-F238E27FC236}">
                <a16:creationId xmlns:a16="http://schemas.microsoft.com/office/drawing/2014/main" id="{D018039E-3C37-D444-A120-A68035D467FA}"/>
              </a:ext>
            </a:extLst>
          </p:cNvPr>
          <p:cNvSpPr txBox="1"/>
          <p:nvPr userDrawn="1"/>
        </p:nvSpPr>
        <p:spPr>
          <a:xfrm>
            <a:off x="395926" y="6430004"/>
            <a:ext cx="770147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pc="50" baseline="0" dirty="0">
                <a:solidFill>
                  <a:schemeClr val="tx1">
                    <a:lumMod val="65000"/>
                    <a:lumOff val="35000"/>
                  </a:schemeClr>
                </a:solidFill>
                <a:latin typeface="Arial" panose="020B0604020202020204" pitchFamily="34" charset="0"/>
                <a:cs typeface="Arial" panose="020B0604020202020204" pitchFamily="34" charset="0"/>
              </a:rPr>
              <a:t>TOXICS RELEASE INVENTORY REPORTING REQUIREMENTS</a:t>
            </a:r>
            <a:r>
              <a:rPr lang="en-US" sz="1200" spc="50" baseline="0" dirty="0">
                <a:solidFill>
                  <a:schemeClr val="tx1">
                    <a:lumMod val="65000"/>
                    <a:lumOff val="35000"/>
                  </a:schemeClr>
                </a:solidFill>
                <a:latin typeface="Arial" panose="020B0604020202020204" pitchFamily="34" charset="0"/>
                <a:cs typeface="Arial" panose="020B0604020202020204" pitchFamily="34" charset="0"/>
              </a:rPr>
              <a:t>: ADVANCED CONCEPTS</a:t>
            </a:r>
          </a:p>
        </p:txBody>
      </p:sp>
      <p:pic>
        <p:nvPicPr>
          <p:cNvPr id="17" name="Picture 16">
            <a:extLst>
              <a:ext uri="{FF2B5EF4-FFF2-40B4-BE49-F238E27FC236}">
                <a16:creationId xmlns:a16="http://schemas.microsoft.com/office/drawing/2014/main" id="{A6ED37BA-3804-3A43-8553-F021A84512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8830" y="6442522"/>
            <a:ext cx="197400" cy="259991"/>
          </a:xfrm>
          <a:prstGeom prst="rect">
            <a:avLst/>
          </a:prstGeom>
        </p:spPr>
      </p:pic>
      <p:sp>
        <p:nvSpPr>
          <p:cNvPr id="13" name="Rectangle 12">
            <a:extLst>
              <a:ext uri="{FF2B5EF4-FFF2-40B4-BE49-F238E27FC236}">
                <a16:creationId xmlns:a16="http://schemas.microsoft.com/office/drawing/2014/main" id="{3F4A64D6-D3AE-5C49-8010-36849BF8AD94}"/>
              </a:ext>
            </a:extLst>
          </p:cNvPr>
          <p:cNvSpPr/>
          <p:nvPr userDrawn="1"/>
        </p:nvSpPr>
        <p:spPr>
          <a:xfrm>
            <a:off x="85330" y="63114"/>
            <a:ext cx="12017770" cy="6159886"/>
          </a:xfrm>
          <a:prstGeom prst="rect">
            <a:avLst/>
          </a:prstGeom>
          <a:noFill/>
          <a:ln w="57150">
            <a:solidFill>
              <a:srgbClr val="006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BBA13FCA-4E8F-C345-A0E2-4E7FAF0C4AB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56634" y="386498"/>
            <a:ext cx="422877" cy="654049"/>
          </a:xfrm>
          <a:prstGeom prst="rect">
            <a:avLst/>
          </a:prstGeom>
        </p:spPr>
      </p:pic>
    </p:spTree>
    <p:extLst>
      <p:ext uri="{BB962C8B-B14F-4D97-AF65-F5344CB8AC3E}">
        <p14:creationId xmlns:p14="http://schemas.microsoft.com/office/powerpoint/2010/main" val="1697809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theme" Target="../theme/theme3.xml"/><Relationship Id="rId2" Type="http://schemas.openxmlformats.org/officeDocument/2006/relationships/slideLayout" Target="../slideLayouts/slideLayout9.xml"/><Relationship Id="rId16" Type="http://schemas.openxmlformats.org/officeDocument/2006/relationships/slideLayout" Target="../slideLayouts/slideLayout23.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10" Type="http://schemas.openxmlformats.org/officeDocument/2006/relationships/theme" Target="../theme/theme4.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13" descr="A person standing in front of a building&#10;&#10;Description automatically generated">
            <a:extLst>
              <a:ext uri="{FF2B5EF4-FFF2-40B4-BE49-F238E27FC236}">
                <a16:creationId xmlns:a16="http://schemas.microsoft.com/office/drawing/2014/main" id="{37596190-590D-5E43-A60E-7D214B61D40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75608" y="467709"/>
            <a:ext cx="11140458" cy="5922581"/>
          </a:xfrm>
          <a:prstGeom prst="rect">
            <a:avLst/>
          </a:prstGeom>
        </p:spPr>
      </p:pic>
      <p:sp>
        <p:nvSpPr>
          <p:cNvPr id="8" name="Rectangle 7">
            <a:extLst>
              <a:ext uri="{FF2B5EF4-FFF2-40B4-BE49-F238E27FC236}">
                <a16:creationId xmlns:a16="http://schemas.microsoft.com/office/drawing/2014/main" id="{DD428512-EBBE-9040-B198-9510B0FDDCAF}"/>
              </a:ext>
            </a:extLst>
          </p:cNvPr>
          <p:cNvSpPr/>
          <p:nvPr userDrawn="1"/>
        </p:nvSpPr>
        <p:spPr>
          <a:xfrm>
            <a:off x="259975" y="201706"/>
            <a:ext cx="11716871" cy="6454588"/>
          </a:xfrm>
          <a:prstGeom prst="rect">
            <a:avLst/>
          </a:prstGeom>
          <a:noFill/>
          <a:ln w="57150">
            <a:solidFill>
              <a:srgbClr val="006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A4A2EE2-B6D3-0D49-B41A-E31FFA36E02A}"/>
              </a:ext>
            </a:extLst>
          </p:cNvPr>
          <p:cNvSpPr/>
          <p:nvPr userDrawn="1"/>
        </p:nvSpPr>
        <p:spPr>
          <a:xfrm>
            <a:off x="1004048" y="0"/>
            <a:ext cx="5903528" cy="6858000"/>
          </a:xfrm>
          <a:prstGeom prst="rect">
            <a:avLst/>
          </a:prstGeom>
          <a:solidFill>
            <a:srgbClr val="006CB6"/>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01C01140-6D37-A14E-92B3-E4A340FF3C6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425388" y="306018"/>
            <a:ext cx="3554116" cy="888529"/>
          </a:xfrm>
          <a:prstGeom prst="rect">
            <a:avLst/>
          </a:prstGeom>
        </p:spPr>
      </p:pic>
      <p:sp>
        <p:nvSpPr>
          <p:cNvPr id="17" name="Rectangle 16">
            <a:extLst>
              <a:ext uri="{FF2B5EF4-FFF2-40B4-BE49-F238E27FC236}">
                <a16:creationId xmlns:a16="http://schemas.microsoft.com/office/drawing/2014/main" id="{1F487FE4-D60C-6849-876F-62161EDFD9EF}"/>
              </a:ext>
            </a:extLst>
          </p:cNvPr>
          <p:cNvSpPr/>
          <p:nvPr userDrawn="1"/>
        </p:nvSpPr>
        <p:spPr>
          <a:xfrm>
            <a:off x="1498015" y="3429000"/>
            <a:ext cx="4021297" cy="168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z</a:t>
            </a:r>
          </a:p>
        </p:txBody>
      </p:sp>
      <p:sp>
        <p:nvSpPr>
          <p:cNvPr id="25" name="TextBox 24">
            <a:extLst>
              <a:ext uri="{FF2B5EF4-FFF2-40B4-BE49-F238E27FC236}">
                <a16:creationId xmlns:a16="http://schemas.microsoft.com/office/drawing/2014/main" id="{5259A2B0-B01E-B94C-9B2D-AC6DCEBD75CF}"/>
              </a:ext>
            </a:extLst>
          </p:cNvPr>
          <p:cNvSpPr txBox="1"/>
          <p:nvPr userDrawn="1"/>
        </p:nvSpPr>
        <p:spPr>
          <a:xfrm>
            <a:off x="117987" y="3028335"/>
            <a:ext cx="237566" cy="369332"/>
          </a:xfrm>
          <a:prstGeom prst="rect">
            <a:avLst/>
          </a:prstGeom>
          <a:noFill/>
        </p:spPr>
        <p:txBody>
          <a:bodyPr wrap="none" rtlCol="0">
            <a:spAutoFit/>
          </a:bodyPr>
          <a:lstStyle/>
          <a:p>
            <a:r>
              <a:rPr lang="en-US" dirty="0"/>
              <a:t> </a:t>
            </a:r>
          </a:p>
        </p:txBody>
      </p:sp>
    </p:spTree>
    <p:extLst>
      <p:ext uri="{BB962C8B-B14F-4D97-AF65-F5344CB8AC3E}">
        <p14:creationId xmlns:p14="http://schemas.microsoft.com/office/powerpoint/2010/main" val="3716876915"/>
      </p:ext>
    </p:extLst>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5B1FC98-005C-1F44-B4A8-1E240BFCCE1A}"/>
              </a:ext>
            </a:extLst>
          </p:cNvPr>
          <p:cNvSpPr/>
          <p:nvPr userDrawn="1"/>
        </p:nvSpPr>
        <p:spPr>
          <a:xfrm>
            <a:off x="0" y="6148683"/>
            <a:ext cx="12192000" cy="709317"/>
          </a:xfrm>
          <a:prstGeom prst="rect">
            <a:avLst/>
          </a:prstGeom>
          <a:solidFill>
            <a:srgbClr val="006CB6">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D8A462C-F1A6-6B4E-8805-0EC020F6E5CE}"/>
              </a:ext>
            </a:extLst>
          </p:cNvPr>
          <p:cNvSpPr/>
          <p:nvPr userDrawn="1"/>
        </p:nvSpPr>
        <p:spPr>
          <a:xfrm>
            <a:off x="1" y="1398494"/>
            <a:ext cx="12192000" cy="4912659"/>
          </a:xfrm>
          <a:prstGeom prst="rect">
            <a:avLst/>
          </a:prstGeom>
          <a:solidFill>
            <a:srgbClr val="006CB6"/>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F975D9D-9BF8-2549-8768-5766E653C23E}"/>
              </a:ext>
            </a:extLst>
          </p:cNvPr>
          <p:cNvPicPr>
            <a:picLocks noChangeAspect="1"/>
          </p:cNvPicPr>
          <p:nvPr userDrawn="1"/>
        </p:nvPicPr>
        <p:blipFill rotWithShape="1">
          <a:blip r:embed="rId8" cstate="print">
            <a:alphaModFix amt="15000"/>
            <a:extLst>
              <a:ext uri="{28A0092B-C50C-407E-A947-70E740481C1C}">
                <a14:useLocalDpi xmlns:a14="http://schemas.microsoft.com/office/drawing/2010/main"/>
              </a:ext>
            </a:extLst>
          </a:blip>
          <a:srcRect l="-2695"/>
          <a:stretch/>
        </p:blipFill>
        <p:spPr>
          <a:xfrm flipV="1">
            <a:off x="7500499" y="-9"/>
            <a:ext cx="4691501" cy="1398495"/>
          </a:xfrm>
          <a:prstGeom prst="rect">
            <a:avLst/>
          </a:prstGeom>
        </p:spPr>
      </p:pic>
    </p:spTree>
    <p:extLst>
      <p:ext uri="{BB962C8B-B14F-4D97-AF65-F5344CB8AC3E}">
        <p14:creationId xmlns:p14="http://schemas.microsoft.com/office/powerpoint/2010/main" val="1365294044"/>
      </p:ext>
    </p:extLst>
  </p:cSld>
  <p:clrMap bg1="lt1" tx1="dk1" bg2="lt2" tx2="dk2" accent1="accent1" accent2="accent2" accent3="accent3" accent4="accent4" accent5="accent5" accent6="accent6" hlink="hlink" folHlink="folHlink"/>
  <p:sldLayoutIdLst>
    <p:sldLayoutId id="2147483651" r:id="rId1"/>
    <p:sldLayoutId id="2147483667" r:id="rId2"/>
    <p:sldLayoutId id="2147483677" r:id="rId3"/>
    <p:sldLayoutId id="2147483682" r:id="rId4"/>
    <p:sldLayoutId id="2147483683" r:id="rId5"/>
    <p:sldLayoutId id="2147483703" r:id="rId6"/>
  </p:sldLayoutIdLst>
  <p:hf sldNum="0" hdr="0" ftr="0" dt="0"/>
  <p:txStyles>
    <p:titleStyle>
      <a:lvl1pPr algn="l" defTabSz="914400" rtl="0" eaLnBrk="1" latinLnBrk="0" hangingPunct="1">
        <a:lnSpc>
          <a:spcPct val="90000"/>
        </a:lnSpc>
        <a:spcBef>
          <a:spcPct val="0"/>
        </a:spcBef>
        <a:buNone/>
        <a:defRPr sz="2800" b="1" i="0" kern="1200">
          <a:solidFill>
            <a:srgbClr val="00875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015988"/>
      </p:ext>
    </p:extLst>
  </p:cSld>
  <p:clrMap bg1="lt1" tx1="dk1" bg2="lt2" tx2="dk2" accent1="accent1" accent2="accent2" accent3="accent3" accent4="accent4" accent5="accent5" accent6="accent6" hlink="hlink" folHlink="folHlink"/>
  <p:sldLayoutIdLst>
    <p:sldLayoutId id="2147483678" r:id="rId1"/>
    <p:sldLayoutId id="2147483699" r:id="rId2"/>
    <p:sldLayoutId id="2147483702" r:id="rId3"/>
    <p:sldLayoutId id="2147483700" r:id="rId4"/>
    <p:sldLayoutId id="2147483701" r:id="rId5"/>
    <p:sldLayoutId id="2147483656" r:id="rId6"/>
    <p:sldLayoutId id="2147483684" r:id="rId7"/>
    <p:sldLayoutId id="2147483693" r:id="rId8"/>
    <p:sldLayoutId id="2147483685" r:id="rId9"/>
    <p:sldLayoutId id="2147483686" r:id="rId10"/>
    <p:sldLayoutId id="2147483692" r:id="rId11"/>
    <p:sldLayoutId id="2147483695" r:id="rId12"/>
    <p:sldLayoutId id="2147483694" r:id="rId13"/>
    <p:sldLayoutId id="2147483696" r:id="rId14"/>
    <p:sldLayoutId id="2147483697" r:id="rId15"/>
    <p:sldLayoutId id="2147483698" r:id="rId16"/>
  </p:sldLayoutIdLst>
  <p:hf sldNum="0" hdr="0" ftr="0" dt="0"/>
  <p:txStyles>
    <p:titleStyle>
      <a:lvl1pPr algn="l" defTabSz="914400" rtl="0" eaLnBrk="1" latinLnBrk="0" hangingPunct="1">
        <a:lnSpc>
          <a:spcPct val="90000"/>
        </a:lnSpc>
        <a:spcBef>
          <a:spcPct val="0"/>
        </a:spcBef>
        <a:buNone/>
        <a:defRPr sz="2800" b="1" i="0" kern="1200">
          <a:solidFill>
            <a:srgbClr val="00875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3408864"/>
      </p:ext>
    </p:extLst>
  </p:cSld>
  <p:clrMap bg1="lt1" tx1="dk1" bg2="lt2" tx2="dk2" accent1="accent1" accent2="accent2" accent3="accent3" accent4="accent4" accent5="accent5" accent6="accent6" hlink="hlink" folHlink="folHlink"/>
  <p:sldLayoutIdLst>
    <p:sldLayoutId id="2147483676" r:id="rId1"/>
    <p:sldLayoutId id="2147483672" r:id="rId2"/>
    <p:sldLayoutId id="2147483691" r:id="rId3"/>
    <p:sldLayoutId id="2147483687" r:id="rId4"/>
    <p:sldLayoutId id="2147483690" r:id="rId5"/>
    <p:sldLayoutId id="2147483688" r:id="rId6"/>
    <p:sldLayoutId id="2147483689" r:id="rId7"/>
    <p:sldLayoutId id="2147483674" r:id="rId8"/>
    <p:sldLayoutId id="2147483679" r:id="rId9"/>
  </p:sldLayoutIdLst>
  <p:hf sldNum="0" hdr="0" ftr="0" dt="0"/>
  <p:txStyles>
    <p:titleStyle>
      <a:lvl1pPr algn="l" defTabSz="914400" rtl="0" eaLnBrk="1" latinLnBrk="0" hangingPunct="1">
        <a:lnSpc>
          <a:spcPct val="90000"/>
        </a:lnSpc>
        <a:spcBef>
          <a:spcPct val="0"/>
        </a:spcBef>
        <a:buNone/>
        <a:defRPr sz="2800" b="1" i="0" kern="1200">
          <a:solidFill>
            <a:srgbClr val="00875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AA32D8-9F14-B040-96E9-E9EB11612007}"/>
              </a:ext>
            </a:extLst>
          </p:cNvPr>
          <p:cNvSpPr/>
          <p:nvPr userDrawn="1"/>
        </p:nvSpPr>
        <p:spPr>
          <a:xfrm>
            <a:off x="0" y="0"/>
            <a:ext cx="12192000" cy="6858000"/>
          </a:xfrm>
          <a:prstGeom prst="rect">
            <a:avLst/>
          </a:prstGeom>
          <a:solidFill>
            <a:srgbClr val="006CB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9C57078-A7D1-9B48-BE05-958077867C18}"/>
              </a:ext>
            </a:extLst>
          </p:cNvPr>
          <p:cNvSpPr/>
          <p:nvPr userDrawn="1"/>
        </p:nvSpPr>
        <p:spPr>
          <a:xfrm>
            <a:off x="869575" y="699247"/>
            <a:ext cx="10461813" cy="5459505"/>
          </a:xfrm>
          <a:prstGeom prst="rect">
            <a:avLst/>
          </a:prstGeom>
          <a:solidFill>
            <a:schemeClr val="bg1"/>
          </a:solidFill>
          <a:ln>
            <a:noFill/>
          </a:ln>
          <a:effectLst>
            <a:outerShdw blurRad="50800" dist="50800" dir="2040000" sx="101000" sy="101000" algn="ctr" rotWithShape="0">
              <a:srgbClr val="000000">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666AC5B-B5DD-894A-BDE2-98DA9A3E8104}"/>
              </a:ext>
            </a:extLst>
          </p:cNvPr>
          <p:cNvSpPr/>
          <p:nvPr userDrawn="1"/>
        </p:nvSpPr>
        <p:spPr>
          <a:xfrm>
            <a:off x="1743959" y="2376665"/>
            <a:ext cx="4594088" cy="143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7A42121-4734-FF4B-BCDF-865B5EB5691F}"/>
              </a:ext>
            </a:extLst>
          </p:cNvPr>
          <p:cNvSpPr/>
          <p:nvPr userDrawn="1"/>
        </p:nvSpPr>
        <p:spPr>
          <a:xfrm>
            <a:off x="233082" y="206189"/>
            <a:ext cx="11761693" cy="6436658"/>
          </a:xfrm>
          <a:prstGeom prst="rect">
            <a:avLst/>
          </a:prstGeom>
          <a:noFill/>
          <a:ln w="57150">
            <a:solidFill>
              <a:schemeClr val="accent5">
                <a:lumMod val="40000"/>
                <a:lumOff val="60000"/>
              </a:schemeClr>
            </a:solidFill>
          </a:ln>
          <a:effectLst>
            <a:outerShdw dist="508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1826475"/>
      </p:ext>
    </p:extLst>
  </p:cSld>
  <p:clrMap bg1="lt1" tx1="dk1" bg2="lt2" tx2="dk2" accent1="accent1" accent2="accent2" accent3="accent3" accent4="accent4" accent5="accent5" accent6="accent6" hlink="hlink" folHlink="folHlink"/>
  <p:sldLayoutIdLst>
    <p:sldLayoutId id="2147483664" r:id="rId1"/>
  </p:sldLayoutIdLst>
  <p:hf sldNum="0" hdr="0" ftr="0" dt="0"/>
  <p:txStyles>
    <p:titleStyle>
      <a:lvl1pPr algn="l" defTabSz="914400" rtl="0" eaLnBrk="1" latinLnBrk="0" hangingPunct="1">
        <a:lnSpc>
          <a:spcPct val="90000"/>
        </a:lnSpc>
        <a:spcBef>
          <a:spcPct val="0"/>
        </a:spcBef>
        <a:buNone/>
        <a:defRPr sz="2800" b="1" i="0" kern="1200">
          <a:solidFill>
            <a:srgbClr val="00875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epa.gov/toxics-release-inventory-tri-program/adoption-2022-north-american-industry-classification-system?utm_medium=email&amp;utm_source=govdelivery"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info.gov/content/pkg/FR-2022-10-21/pdf/2022-22833.pdf" TargetMode="Externa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www.epa.gov/toxics-release-inventory-tri-program/epas-discretionary-authority-extend-tri-reporting-requirements" TargetMode="External"/><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www.epa.gov/chemicals-under-tsca/epa-requires-natural-gas-processing-facilities-report-toxics-release-inventory" TargetMode="External"/><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s://www.epa.gov/toxics-release-inventory-tri-program/final-rule-addition-12-chemicals-toxics-release-inventory?utm_medium=email&amp;utm_source=govdelivery" TargetMode="External"/><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hyperlink" Target="https://guideme.epa.gov/ords/guideme_ext/f?p=guideme:gd-list#chemica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7.e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s://guideme.epa.gov/ords/guideme_ext/f?p=guideme:gd-list#exemption"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2.emf"/></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epa.gov/compliance/audit-protocols"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9.xml.rels><?xml version="1.0" encoding="UTF-8" standalone="yes"?>
<Relationships xmlns="http://schemas.openxmlformats.org/package/2006/relationships"><Relationship Id="rId3" Type="http://schemas.openxmlformats.org/officeDocument/2006/relationships/hyperlink" Target="https://www.epa.gov/compliance/epas-audit-policy"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6.emf"/><Relationship Id="rId4" Type="http://schemas.openxmlformats.org/officeDocument/2006/relationships/hyperlink" Target="http://www.epa.gov/compliance/incentives/smallbusiness/index.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40.xml.rels><?xml version="1.0" encoding="UTF-8" standalone="yes"?>
<Relationships xmlns="http://schemas.openxmlformats.org/package/2006/relationships"><Relationship Id="rId3" Type="http://schemas.openxmlformats.org/officeDocument/2006/relationships/hyperlink" Target="https://www.epa.gov/compliance/small-business-compliance"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41.xml.rels><?xml version="1.0" encoding="UTF-8" standalone="yes"?>
<Relationships xmlns="http://schemas.openxmlformats.org/package/2006/relationships"><Relationship Id="rId3" Type="http://schemas.openxmlformats.org/officeDocument/2006/relationships/hyperlink" Target="https://www.epa.gov/toxics-release-inventory-tri-program/tri-data-exchange"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7.emf"/></Relationships>
</file>

<file path=ppt/slides/_rels/slide42.xml.rels><?xml version="1.0" encoding="UTF-8" standalone="yes"?>
<Relationships xmlns="http://schemas.openxmlformats.org/package/2006/relationships"><Relationship Id="rId3" Type="http://schemas.openxmlformats.org/officeDocument/2006/relationships/hyperlink" Target="https://www3.epa.gov/tri/tutorials/TRIT-33/"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8.emf"/></Relationships>
</file>

<file path=ppt/slides/_rels/slide4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epa.gov/sites/production/files/2017-03/documents/epcra313erpamendments2017.pdf" TargetMode="External"/><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guideme.epa.gov/ords/guideme_ext/f?p=guideme:gd-title:::::title:dioxin"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48.xml"/><Relationship Id="rId1" Type="http://schemas.openxmlformats.org/officeDocument/2006/relationships/slideLayout" Target="../slideLayouts/slideLayout3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hyperlink" Target="https://guideme.epa.gov/ords/guideme_ext/f?p=guideme:gd-title:::::title:pacs"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hyperlink" Target="https://ofmpub.epa.gov/apex/guideme_ext/f?p=guideme:gd-title:::::title:pbts" TargetMode="Externa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3.xml"/><Relationship Id="rId1" Type="http://schemas.openxmlformats.org/officeDocument/2006/relationships/tags" Target="../tags/tag7.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43.emf"/></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1.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8.xml"/><Relationship Id="rId1" Type="http://schemas.openxmlformats.org/officeDocument/2006/relationships/tags" Target="../tags/tag1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hyperlink" Target="https://guideme.epa.gov/" TargetMode="Externa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hyperlink" Target="https://www.epa.gov/technical-air-pollution-resources" TargetMode="External"/><Relationship Id="rId5" Type="http://schemas.openxmlformats.org/officeDocument/2006/relationships/hyperlink" Target="https://www.epa.gov/air-emissions-factors-and-quantification/ap-42-compilation-air-emissions-factors" TargetMode="External"/><Relationship Id="rId4" Type="http://schemas.openxmlformats.org/officeDocument/2006/relationships/hyperlink" Target="https://guideme.epa.gov/ords/guideme_ext/f?p=guideme:gd-list" TargetMode="External"/></Relationships>
</file>

<file path=ppt/slides/_rels/slide63.xml.rels><?xml version="1.0" encoding="UTF-8" standalone="yes"?>
<Relationships xmlns="http://schemas.openxmlformats.org/package/2006/relationships"><Relationship Id="rId8" Type="http://schemas.openxmlformats.org/officeDocument/2006/relationships/hyperlink" Target="mailto:p2hub@epa.gov" TargetMode="External"/><Relationship Id="rId3" Type="http://schemas.openxmlformats.org/officeDocument/2006/relationships/notesSlide" Target="../notesSlides/notesSlide58.xml"/><Relationship Id="rId7" Type="http://schemas.openxmlformats.org/officeDocument/2006/relationships/hyperlink" Target="https://www.epa.gov/p2/forms/contact-us-about-pollution-prevention#helpline" TargetMode="External"/><Relationship Id="rId2" Type="http://schemas.openxmlformats.org/officeDocument/2006/relationships/slideLayout" Target="../slideLayouts/slideLayout3.xml"/><Relationship Id="rId1" Type="http://schemas.openxmlformats.org/officeDocument/2006/relationships/tags" Target="../tags/tag14.xml"/><Relationship Id="rId6" Type="http://schemas.openxmlformats.org/officeDocument/2006/relationships/hyperlink" Target="https://www.epa.gov/p2/p2-resources-search" TargetMode="External"/><Relationship Id="rId5" Type="http://schemas.openxmlformats.org/officeDocument/2006/relationships/hyperlink" Target="https://guideme.epa.gov/ords/guideme_ext/f?p=guideme:gd:::::gd:p2_reporting_guide" TargetMode="External"/><Relationship Id="rId4" Type="http://schemas.openxmlformats.org/officeDocument/2006/relationships/hyperlink" Target="http://www.epa.gov/tri/p2" TargetMode="Externa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2.xml"/><Relationship Id="rId1" Type="http://schemas.openxmlformats.org/officeDocument/2006/relationships/tags" Target="../tags/tag15.xml"/><Relationship Id="rId4" Type="http://schemas.openxmlformats.org/officeDocument/2006/relationships/hyperlink" Target="https://www.epa.gov/toxics-release-inventory-tri-program/tri-regional-coordinators" TargetMode="Externa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25.xml"/><Relationship Id="rId1" Type="http://schemas.openxmlformats.org/officeDocument/2006/relationships/tags" Target="../tags/tag1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1.xml"/><Relationship Id="rId7" Type="http://schemas.openxmlformats.org/officeDocument/2006/relationships/image" Target="../media/image45.emf"/><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44.emf"/><Relationship Id="rId5" Type="http://schemas.openxmlformats.org/officeDocument/2006/relationships/hyperlink" Target="https://guideme.epa.gov/ords/guideme_ext/f?p=guideme:rfi:::::rfi:apx_a" TargetMode="External"/><Relationship Id="rId4" Type="http://schemas.openxmlformats.org/officeDocument/2006/relationships/hyperlink" Target="https://www.epa.gov/toxics-release-inventory-tri-program/electronic-submission-tri-reporting-forms" TargetMode="Externa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45.emf"/><Relationship Id="rId4" Type="http://schemas.openxmlformats.org/officeDocument/2006/relationships/hyperlink" Target="https://cdx.epa.gov/" TargetMode="Externa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45.emf"/></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31.xml"/><Relationship Id="rId1" Type="http://schemas.openxmlformats.org/officeDocument/2006/relationships/tags" Target="../tags/tag20.xml"/><Relationship Id="rId4" Type="http://schemas.openxmlformats.org/officeDocument/2006/relationships/image" Target="../media/image4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xml"/><Relationship Id="rId1" Type="http://schemas.openxmlformats.org/officeDocument/2006/relationships/tags" Target="../tags/tag24.xml"/><Relationship Id="rId4" Type="http://schemas.openxmlformats.org/officeDocument/2006/relationships/hyperlink" Target="https://www.epa.gov/toxics-release-inventory-tri-program/tri-data-exchange" TargetMode="Externa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hyperlink" Target="mailto:tri.efdp@epacdx.net" TargetMode="Externa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3.xml"/><Relationship Id="rId1" Type="http://schemas.openxmlformats.org/officeDocument/2006/relationships/tags" Target="../tags/tag27.xml"/><Relationship Id="rId5" Type="http://schemas.openxmlformats.org/officeDocument/2006/relationships/image" Target="../media/image47.emf"/><Relationship Id="rId4" Type="http://schemas.openxmlformats.org/officeDocument/2006/relationships/hyperlink" Target="https://www.epa.gov/system/files/documents/2022-08/TRI-MEweb%20Mini-Tutorial%20List.pdf" TargetMode="Externa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9.xml"/><Relationship Id="rId1" Type="http://schemas.openxmlformats.org/officeDocument/2006/relationships/tags" Target="../tags/tag2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www.epa.gov/toxics-release-inventory-tri-program/addition-certain-pfas-tri-national-defense-authorization-act"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DDF5760-2E26-D64C-8E95-B4F8A6C25851}"/>
              </a:ext>
            </a:extLst>
          </p:cNvPr>
          <p:cNvSpPr>
            <a:spLocks noGrp="1"/>
          </p:cNvSpPr>
          <p:nvPr>
            <p:ph type="body" sz="quarter" idx="13"/>
          </p:nvPr>
        </p:nvSpPr>
        <p:spPr/>
        <p:txBody>
          <a:bodyPr/>
          <a:lstStyle/>
          <a:p>
            <a:r>
              <a:rPr lang="en-US" dirty="0"/>
              <a:t>2022</a:t>
            </a:r>
          </a:p>
        </p:txBody>
      </p:sp>
    </p:spTree>
    <p:extLst>
      <p:ext uri="{BB962C8B-B14F-4D97-AF65-F5344CB8AC3E}">
        <p14:creationId xmlns:p14="http://schemas.microsoft.com/office/powerpoint/2010/main" val="1262069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lstStyle/>
          <a:p>
            <a:r>
              <a:rPr lang="en-US" dirty="0"/>
              <a:t>NAICS Code Changes</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a:xfrm>
            <a:off x="481014" y="1815286"/>
            <a:ext cx="6234580" cy="4480583"/>
          </a:xfrm>
        </p:spPr>
        <p:txBody>
          <a:bodyPr/>
          <a:lstStyle/>
          <a:p>
            <a:pPr indent="-339725"/>
            <a:r>
              <a:rPr lang="en-US" sz="1800" dirty="0"/>
              <a:t>A final rule was published in the Federal Register on November 28, 2022 (87 FR 72891) to adopt 2022 North American Industry Classification System (NAICS).</a:t>
            </a:r>
          </a:p>
          <a:p>
            <a:pPr lvl="1" indent="-342900"/>
            <a:r>
              <a:rPr lang="en-US" dirty="0"/>
              <a:t>2022 NAICS codes must be used for the 2022 reporting year; reports will be due by July 1, 2023.</a:t>
            </a:r>
          </a:p>
          <a:p>
            <a:pPr lvl="1" indent="-342900"/>
            <a:r>
              <a:rPr lang="en-US" dirty="0"/>
              <a:t>More information is available on EPA’s Adoption of 2022 North American Classification System (NAICS) Codes for TRI Reporting webpage: </a:t>
            </a:r>
            <a:r>
              <a:rPr lang="en-US" dirty="0">
                <a:hlinkClick r:id="rId3"/>
              </a:rPr>
              <a:t>https://www.epa.gov/toxics-release-inventory-tri-program/adoption-2022-north-american-industry-classification-system?utm_medium=email&amp;utm_source=govdelivery</a:t>
            </a:r>
            <a:r>
              <a:rPr lang="en-US" dirty="0"/>
              <a:t> </a:t>
            </a:r>
          </a:p>
          <a:p>
            <a:pPr lvl="1" indent="-342900"/>
            <a:r>
              <a:rPr lang="en-US" sz="1600" dirty="0"/>
              <a:t>Table I in the TRI Reporting Forms and Instructions lists all NAICS industries that are covered under EPCRA 313 and their corresponding codes.</a:t>
            </a:r>
            <a:endParaRPr lang="en-US" dirty="0"/>
          </a:p>
        </p:txBody>
      </p:sp>
    </p:spTree>
    <p:extLst>
      <p:ext uri="{BB962C8B-B14F-4D97-AF65-F5344CB8AC3E}">
        <p14:creationId xmlns:p14="http://schemas.microsoft.com/office/powerpoint/2010/main" val="1741857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dirty="0"/>
              <a:t>Changes to Parent Company Reporting</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p:txBody>
          <a:bodyPr/>
          <a:lstStyle/>
          <a:p>
            <a:r>
              <a:rPr lang="en-US" sz="1800" dirty="0"/>
              <a:t>A final rule was published on October 21, 2022 (87 FR 63950) to codify the definition of “parent company” for TRI reporting purposes.</a:t>
            </a:r>
          </a:p>
          <a:p>
            <a:pPr marL="688975" lvl="1" indent="-342900"/>
            <a:r>
              <a:rPr lang="en-US" dirty="0"/>
              <a:t>Reporters must enter their parent company definition as codified in the existing Sections 5.1 (U.S.-based parent company) and 5.2 (Dun &amp; Bradstreet number of US.-based parent) </a:t>
            </a:r>
          </a:p>
          <a:p>
            <a:pPr marL="688975" lvl="1" indent="-342900"/>
            <a:r>
              <a:rPr lang="en-US" dirty="0"/>
              <a:t>Starting with RY 2023, this rule also requires TRI facilities to report new data elements Sections 5.3 (foreign parent company) and 5.4 (Dun &amp; Bradstreet number of foreign parent), if the facility has a foreign parent company</a:t>
            </a:r>
          </a:p>
          <a:p>
            <a:pPr marL="688975" lvl="1" indent="-342900"/>
            <a:r>
              <a:rPr lang="en-US" dirty="0"/>
              <a:t>The final rule may be found at: </a:t>
            </a:r>
            <a:r>
              <a:rPr lang="en-US" dirty="0">
                <a:hlinkClick r:id="rId3"/>
              </a:rPr>
              <a:t>https://www.govinfo.gov/content/pkg/FR-2022-10-21/pdf/2022-22833.pdf</a:t>
            </a:r>
            <a:r>
              <a:rPr lang="en-US" dirty="0"/>
              <a:t> </a:t>
            </a:r>
          </a:p>
        </p:txBody>
      </p:sp>
    </p:spTree>
    <p:extLst>
      <p:ext uri="{BB962C8B-B14F-4D97-AF65-F5344CB8AC3E}">
        <p14:creationId xmlns:p14="http://schemas.microsoft.com/office/powerpoint/2010/main" val="2388868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a:bodyPr>
          <a:lstStyle/>
          <a:p>
            <a:r>
              <a:rPr lang="en-US" dirty="0"/>
              <a:t>Discretionary Authority</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p:txBody>
          <a:bodyPr/>
          <a:lstStyle/>
          <a:p>
            <a:r>
              <a:rPr lang="en-US" dirty="0"/>
              <a:t>Under the Emergency Planning and Community Right-to-Know Act (EPCRA) Section 313(b)(2), the EPA Administrator has the discretionary authority to extend TRI reporting requirements to specific facilities.</a:t>
            </a:r>
          </a:p>
          <a:p>
            <a:r>
              <a:rPr lang="en-US" sz="2000" b="0" dirty="0"/>
              <a:t>The Administrator may determine the application of this authority is warranted on the basis of a chemical’s toxicity, the facility’s proximity to other facilities that release the chemical or to population centers, any history of chemical releases at the facility, or other factors the Administrator deems appropriate.</a:t>
            </a:r>
          </a:p>
        </p:txBody>
      </p:sp>
    </p:spTree>
    <p:extLst>
      <p:ext uri="{BB962C8B-B14F-4D97-AF65-F5344CB8AC3E}">
        <p14:creationId xmlns:p14="http://schemas.microsoft.com/office/powerpoint/2010/main" val="1235558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dirty="0"/>
              <a:t>Application of TRI Reporting Requirements to Certain Contract Sterilization Facilities</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p:txBody>
          <a:bodyPr/>
          <a:lstStyle/>
          <a:p>
            <a:r>
              <a:rPr lang="en-US" dirty="0"/>
              <a:t>In December 2021 (86 FR 73764), EPA issued a determination extending TRI reporting requirements to 29 facilities for ethylene oxide (EtO) and, for 16 of those facilities, ethylene glycol.</a:t>
            </a:r>
          </a:p>
          <a:p>
            <a:pPr lvl="1" indent="-342900"/>
            <a:r>
              <a:rPr lang="en-US" dirty="0"/>
              <a:t>These facilities should track their 2022 chemical activities and releases and other waste management quantities and, if appropriate, submit TRI data for the 2022 reporting year; reports will be due by July 1, 2023.</a:t>
            </a:r>
          </a:p>
          <a:p>
            <a:pPr lvl="1" indent="-342900"/>
            <a:r>
              <a:rPr lang="en-US" dirty="0"/>
              <a:t>More information is available on EPA’s Discretionary Authority to Extend TRI Reporting Requirements to Certain EtO Facilities webpage: </a:t>
            </a:r>
            <a:r>
              <a:rPr lang="en-US" dirty="0">
                <a:hlinkClick r:id="rId3"/>
              </a:rPr>
              <a:t>https://www.epa.gov/toxics-release-inventory-tri-program/epas-discretionary-authority-extend-tri-reporting-requirements</a:t>
            </a:r>
            <a:r>
              <a:rPr lang="en-US" dirty="0"/>
              <a:t> </a:t>
            </a:r>
          </a:p>
        </p:txBody>
      </p:sp>
    </p:spTree>
    <p:extLst>
      <p:ext uri="{BB962C8B-B14F-4D97-AF65-F5344CB8AC3E}">
        <p14:creationId xmlns:p14="http://schemas.microsoft.com/office/powerpoint/2010/main" val="3841350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dirty="0"/>
              <a:t>Default Percentages for Section 6.1 Transfers</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p:txBody>
          <a:bodyPr/>
          <a:lstStyle/>
          <a:p>
            <a:r>
              <a:rPr lang="en-US" dirty="0"/>
              <a:t>Default POTW distribution percentages for the following chemicals and chemical categories have been updated:</a:t>
            </a:r>
          </a:p>
          <a:p>
            <a:pPr marL="688975" lvl="1" indent="-342900"/>
            <a:r>
              <a:rPr lang="en-US" dirty="0"/>
              <a:t>1-Bromopropane (106-94-5)</a:t>
            </a:r>
          </a:p>
          <a:p>
            <a:pPr marL="688975" lvl="1" indent="-342900"/>
            <a:r>
              <a:rPr lang="en-US" dirty="0"/>
              <a:t>Hexabromocyclododecane (TRI chemical category N270)</a:t>
            </a:r>
          </a:p>
          <a:p>
            <a:pPr marL="688975" lvl="1" indent="-342900"/>
            <a:r>
              <a:rPr lang="en-US" dirty="0"/>
              <a:t>Nonylphenol ethoxylates (TRI chemical category N535) </a:t>
            </a:r>
          </a:p>
        </p:txBody>
      </p:sp>
    </p:spTree>
    <p:extLst>
      <p:ext uri="{BB962C8B-B14F-4D97-AF65-F5344CB8AC3E}">
        <p14:creationId xmlns:p14="http://schemas.microsoft.com/office/powerpoint/2010/main" val="2811609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dirty="0"/>
              <a:t>Addition of Natural Gas Processing Facilities to TRI</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p:txBody>
          <a:bodyPr/>
          <a:lstStyle/>
          <a:p>
            <a:r>
              <a:rPr lang="en-US" dirty="0"/>
              <a:t>In November 2021 (86 FR 66953), EPA finalized a rule to add natural gas processing facilities to the scope of the industrial sectors covered by TRI.</a:t>
            </a:r>
          </a:p>
          <a:p>
            <a:pPr lvl="1" indent="-342900"/>
            <a:r>
              <a:rPr lang="en-US" dirty="0"/>
              <a:t>These facilities should track their 2022 chemical activities and releases and other waste management quantities and, if appropriate, submit TRI data for the 2022 reporting year; reports will be due by July 1, 2023.</a:t>
            </a:r>
          </a:p>
          <a:p>
            <a:pPr lvl="1" indent="-342900"/>
            <a:r>
              <a:rPr lang="en-US" dirty="0">
                <a:hlinkClick r:id="rId3"/>
              </a:rPr>
              <a:t>https://www.epa.gov/chemicals-under-tsca/epa-requires-natural-gas-processing-facilities-report-toxics-release-inventory</a:t>
            </a:r>
            <a:r>
              <a:rPr lang="en-US" dirty="0"/>
              <a:t> </a:t>
            </a:r>
          </a:p>
        </p:txBody>
      </p:sp>
    </p:spTree>
    <p:extLst>
      <p:ext uri="{BB962C8B-B14F-4D97-AF65-F5344CB8AC3E}">
        <p14:creationId xmlns:p14="http://schemas.microsoft.com/office/powerpoint/2010/main" val="189934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altLang="en-US" dirty="0"/>
              <a:t>Upcoming TRI Program Changes for RY 2023</a:t>
            </a:r>
            <a:endParaRPr lang="en-US" dirty="0"/>
          </a:p>
        </p:txBody>
      </p:sp>
      <p:sp>
        <p:nvSpPr>
          <p:cNvPr id="4" name="Text Placeholder 3">
            <a:extLst>
              <a:ext uri="{FF2B5EF4-FFF2-40B4-BE49-F238E27FC236}">
                <a16:creationId xmlns:a16="http://schemas.microsoft.com/office/drawing/2014/main" id="{24AFD522-32A4-559F-D396-40E8C9646E7D}"/>
              </a:ext>
            </a:extLst>
          </p:cNvPr>
          <p:cNvSpPr>
            <a:spLocks noGrp="1"/>
          </p:cNvSpPr>
          <p:nvPr>
            <p:ph type="body" sz="quarter" idx="11"/>
          </p:nvPr>
        </p:nvSpPr>
        <p:spPr/>
        <p:txBody>
          <a:bodyPr/>
          <a:lstStyle/>
          <a:p>
            <a:r>
              <a:rPr lang="en-US" dirty="0"/>
              <a:t>In November 2022 (87 FR 73475), EPA issued a final rule adding 12 chemicals to the TRI list.</a:t>
            </a:r>
          </a:p>
          <a:p>
            <a:pPr lvl="1" indent="-342900"/>
            <a:r>
              <a:rPr lang="en-US" dirty="0"/>
              <a:t>Facilities should prepare to track their 2023 chemical activities and releases and other waste management quantities for the chemicals listed below, and if appropriate, submit TRI data for the 2023 reporting year (reports due July 1, 2024)</a:t>
            </a:r>
          </a:p>
          <a:p>
            <a:pPr lvl="1" indent="-342900"/>
            <a:r>
              <a:rPr lang="en-US" dirty="0"/>
              <a:t>EPA has classified one of the chemicals as a persistent, </a:t>
            </a:r>
            <a:r>
              <a:rPr lang="en-US" dirty="0" err="1"/>
              <a:t>bioaccumulative</a:t>
            </a:r>
            <a:r>
              <a:rPr lang="en-US" dirty="0"/>
              <a:t>, and toxic (PBT) chemical and designated it as a chemical of special concern with a 100-pound reporting threshold: 1,3,4,6,7,8-Hexahydro-4,6,6,7,8,8-hexamethylcyclopenta[g]-2-benzopyran, or HHCB. </a:t>
            </a:r>
          </a:p>
          <a:p>
            <a:pPr lvl="1" indent="-342900"/>
            <a:r>
              <a:rPr lang="en-US" dirty="0"/>
              <a:t>More information is available at: </a:t>
            </a:r>
            <a:r>
              <a:rPr lang="en-US" dirty="0">
                <a:hlinkClick r:id="rId3"/>
              </a:rPr>
              <a:t>https://www.epa.gov/toxics-release-inventory-tri-program/final-rule-addition-12-chemicals-toxics-release-inventory?utm_medium=email&amp;utm_source=govdelivery</a:t>
            </a:r>
            <a:r>
              <a:rPr lang="en-US" dirty="0"/>
              <a:t> </a:t>
            </a:r>
          </a:p>
          <a:p>
            <a:endParaRPr lang="en-US" dirty="0"/>
          </a:p>
        </p:txBody>
      </p:sp>
    </p:spTree>
    <p:extLst>
      <p:ext uri="{BB962C8B-B14F-4D97-AF65-F5344CB8AC3E}">
        <p14:creationId xmlns:p14="http://schemas.microsoft.com/office/powerpoint/2010/main" val="1190667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altLang="en-US" dirty="0"/>
              <a:t>Upcoming TRI Program Changes for RY 2023</a:t>
            </a:r>
            <a:endParaRPr lang="en-US" dirty="0"/>
          </a:p>
        </p:txBody>
      </p:sp>
      <p:sp>
        <p:nvSpPr>
          <p:cNvPr id="3" name="Text Placeholder 3">
            <a:extLst>
              <a:ext uri="{FF2B5EF4-FFF2-40B4-BE49-F238E27FC236}">
                <a16:creationId xmlns:a16="http://schemas.microsoft.com/office/drawing/2014/main" id="{260A2D9A-C16A-1C05-BB7E-32BC3AC1709F}"/>
              </a:ext>
            </a:extLst>
          </p:cNvPr>
          <p:cNvSpPr txBox="1">
            <a:spLocks/>
          </p:cNvSpPr>
          <p:nvPr/>
        </p:nvSpPr>
        <p:spPr>
          <a:xfrm>
            <a:off x="481013" y="1815286"/>
            <a:ext cx="6911460" cy="3996343"/>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 November 2022 (87 FR 73475), EPA issued a final rule adding 12 chemicals to the TRI list.</a:t>
            </a:r>
          </a:p>
          <a:p>
            <a:pPr lvl="1" indent="-342900"/>
            <a:r>
              <a:rPr lang="en-US" sz="1400" dirty="0"/>
              <a:t>Dibutyltin dichloride (CASRN 683-18-1)</a:t>
            </a:r>
          </a:p>
          <a:p>
            <a:pPr lvl="1" indent="-342900"/>
            <a:r>
              <a:rPr lang="en-US" sz="1400" dirty="0"/>
              <a:t>1,3-Dichloro-2-propanol (CASRN 96-23-1)</a:t>
            </a:r>
          </a:p>
          <a:p>
            <a:pPr lvl="1" indent="-342900"/>
            <a:r>
              <a:rPr lang="en-US" sz="1400" dirty="0"/>
              <a:t>Formamide (CASRN 75-12-7)</a:t>
            </a:r>
          </a:p>
          <a:p>
            <a:pPr lvl="1" indent="-342900"/>
            <a:r>
              <a:rPr lang="en-US" sz="1400" dirty="0"/>
              <a:t>1,3,4,6,7,8-Hexahydro-4,6,6,7,8,8-hexamethylcyclopenta[g]-2-benzopyran (CASRN 1222-05-5)</a:t>
            </a:r>
          </a:p>
          <a:p>
            <a:pPr lvl="2" indent="-342900"/>
            <a:r>
              <a:rPr lang="en-US" sz="1400" i="0" dirty="0"/>
              <a:t>PBT, 100-pound reporting threshold</a:t>
            </a:r>
          </a:p>
          <a:p>
            <a:pPr lvl="1" indent="-342900"/>
            <a:r>
              <a:rPr lang="en-US" sz="1400" dirty="0"/>
              <a:t>N-</a:t>
            </a:r>
            <a:r>
              <a:rPr lang="en-US" sz="1400" dirty="0" err="1"/>
              <a:t>Hydroxyethylethylenediamine</a:t>
            </a:r>
            <a:r>
              <a:rPr lang="en-US" sz="1400" dirty="0"/>
              <a:t> (CASRN 111-41-1)</a:t>
            </a:r>
          </a:p>
          <a:p>
            <a:pPr lvl="1" indent="-342900"/>
            <a:r>
              <a:rPr lang="en-US" sz="1400" dirty="0"/>
              <a:t>Nitrilotriacetic acid trisodium salt (CASRN 5064-31-3)</a:t>
            </a:r>
          </a:p>
          <a:p>
            <a:pPr lvl="1" indent="-342900"/>
            <a:r>
              <a:rPr lang="en-US" sz="1400" i="1" dirty="0"/>
              <a:t>p</a:t>
            </a:r>
            <a:r>
              <a:rPr lang="en-US" sz="1400" dirty="0"/>
              <a:t>-(1,1,3,3-Tetramethylbutyl)phenol (CASRN 140-66-9)</a:t>
            </a:r>
          </a:p>
          <a:p>
            <a:pPr lvl="1" indent="-342900"/>
            <a:r>
              <a:rPr lang="en-US" sz="1400" dirty="0"/>
              <a:t>1,2,3-Trichlorobenzene (CASRN 87-61-6)</a:t>
            </a:r>
          </a:p>
          <a:p>
            <a:pPr lvl="1" indent="-342900"/>
            <a:r>
              <a:rPr lang="en-US" sz="1400" dirty="0" err="1"/>
              <a:t>Triglycidyl</a:t>
            </a:r>
            <a:r>
              <a:rPr lang="en-US" sz="1400" dirty="0"/>
              <a:t> </a:t>
            </a:r>
            <a:r>
              <a:rPr lang="en-US" sz="1400" dirty="0" err="1"/>
              <a:t>isocyanurate</a:t>
            </a:r>
            <a:r>
              <a:rPr lang="en-US" sz="1400" dirty="0"/>
              <a:t> (CASRN 2451-62-9)</a:t>
            </a:r>
          </a:p>
          <a:p>
            <a:pPr lvl="1" indent="-342900"/>
            <a:r>
              <a:rPr lang="en-US" sz="1400" dirty="0"/>
              <a:t>Tris(2-chloroethyl) phosphate (CASRN 115-96-8)</a:t>
            </a:r>
          </a:p>
          <a:p>
            <a:pPr lvl="1" indent="-342900"/>
            <a:r>
              <a:rPr lang="en-US" sz="1400" dirty="0"/>
              <a:t>Tris(1,3-dichloro-2-propyl) phosphate (CASRN 13674-87-8)</a:t>
            </a:r>
          </a:p>
          <a:p>
            <a:pPr lvl="1" indent="-342900"/>
            <a:r>
              <a:rPr lang="en-US" sz="1400" dirty="0"/>
              <a:t>Tris(dimethylphenol) phosphate (CASRN 25155-23-1)</a:t>
            </a:r>
          </a:p>
          <a:p>
            <a:pPr lvl="1" indent="-342900"/>
            <a:endParaRPr lang="en-US" dirty="0"/>
          </a:p>
          <a:p>
            <a:endParaRPr lang="en-US" dirty="0"/>
          </a:p>
        </p:txBody>
      </p:sp>
    </p:spTree>
    <p:extLst>
      <p:ext uri="{BB962C8B-B14F-4D97-AF65-F5344CB8AC3E}">
        <p14:creationId xmlns:p14="http://schemas.microsoft.com/office/powerpoint/2010/main" val="3877628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26585-1792-504C-AF60-CD85DE7FD11D}"/>
              </a:ext>
            </a:extLst>
          </p:cNvPr>
          <p:cNvSpPr>
            <a:spLocks noGrp="1"/>
          </p:cNvSpPr>
          <p:nvPr>
            <p:ph type="title"/>
          </p:nvPr>
        </p:nvSpPr>
        <p:spPr>
          <a:xfrm>
            <a:off x="1344026" y="1417367"/>
            <a:ext cx="11089712" cy="573371"/>
          </a:xfrm>
        </p:spPr>
        <p:txBody>
          <a:bodyPr/>
          <a:lstStyle/>
          <a:p>
            <a:r>
              <a:rPr lang="en-US" sz="3200" dirty="0"/>
              <a:t>SECTION II: </a:t>
            </a:r>
            <a:r>
              <a:rPr lang="en-US" sz="3200" b="0" dirty="0"/>
              <a:t>ADVANCED REPORTING GUIDANCE</a:t>
            </a:r>
          </a:p>
        </p:txBody>
      </p:sp>
    </p:spTree>
    <p:extLst>
      <p:ext uri="{BB962C8B-B14F-4D97-AF65-F5344CB8AC3E}">
        <p14:creationId xmlns:p14="http://schemas.microsoft.com/office/powerpoint/2010/main" val="3453680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BF4E1C6-E220-2041-8A52-324DDD900C07}"/>
              </a:ext>
            </a:extLst>
          </p:cNvPr>
          <p:cNvSpPr/>
          <p:nvPr/>
        </p:nvSpPr>
        <p:spPr>
          <a:xfrm>
            <a:off x="468323" y="2727812"/>
            <a:ext cx="11166628" cy="2219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76" name="Rectangle 3"/>
          <p:cNvSpPr>
            <a:spLocks noGrp="1" noChangeArrowheads="1"/>
          </p:cNvSpPr>
          <p:nvPr>
            <p:ph type="title"/>
          </p:nvPr>
        </p:nvSpPr>
        <p:spPr/>
        <p:txBody>
          <a:bodyPr>
            <a:normAutofit fontScale="90000"/>
          </a:bodyPr>
          <a:lstStyle/>
          <a:p>
            <a:r>
              <a:rPr lang="en-US" altLang="en-US" dirty="0"/>
              <a:t>Chemicals with 25,000/10,000-pound Reporting Thresholds</a:t>
            </a:r>
          </a:p>
        </p:txBody>
      </p:sp>
      <p:sp>
        <p:nvSpPr>
          <p:cNvPr id="8" name="Text Placeholder 7">
            <a:extLst>
              <a:ext uri="{FF2B5EF4-FFF2-40B4-BE49-F238E27FC236}">
                <a16:creationId xmlns:a16="http://schemas.microsoft.com/office/drawing/2014/main" id="{E48D04B5-942E-2D46-B1C3-068BDC646D78}"/>
              </a:ext>
            </a:extLst>
          </p:cNvPr>
          <p:cNvSpPr>
            <a:spLocks noGrp="1"/>
          </p:cNvSpPr>
          <p:nvPr>
            <p:ph type="body" sz="quarter" idx="10"/>
          </p:nvPr>
        </p:nvSpPr>
        <p:spPr>
          <a:xfrm>
            <a:off x="468321" y="1658035"/>
            <a:ext cx="11166629" cy="759091"/>
          </a:xfrm>
        </p:spPr>
        <p:txBody>
          <a:bodyPr/>
          <a:lstStyle/>
          <a:p>
            <a:r>
              <a:rPr lang="en-US" altLang="en-US" dirty="0"/>
              <a:t>A TRI-covered facility must submit a TRI Report for a Section 313 Chemical with 25,000/10,000-pound reporting threshold if:</a:t>
            </a:r>
          </a:p>
        </p:txBody>
      </p:sp>
      <p:sp>
        <p:nvSpPr>
          <p:cNvPr id="28" name="Oval 27">
            <a:extLst>
              <a:ext uri="{FF2B5EF4-FFF2-40B4-BE49-F238E27FC236}">
                <a16:creationId xmlns:a16="http://schemas.microsoft.com/office/drawing/2014/main" id="{94DF3384-8BDF-9E45-9F63-0D3B7275A848}"/>
              </a:ext>
            </a:extLst>
          </p:cNvPr>
          <p:cNvSpPr/>
          <p:nvPr/>
        </p:nvSpPr>
        <p:spPr>
          <a:xfrm>
            <a:off x="4076919" y="3814505"/>
            <a:ext cx="646908" cy="646908"/>
          </a:xfrm>
          <a:prstGeom prst="ellipse">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09EAC5B3-596D-D14E-9000-5499CEF808D9}"/>
              </a:ext>
            </a:extLst>
          </p:cNvPr>
          <p:cNvSpPr/>
          <p:nvPr/>
        </p:nvSpPr>
        <p:spPr>
          <a:xfrm>
            <a:off x="468324" y="2727812"/>
            <a:ext cx="11166627" cy="6130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 Placeholder 7">
            <a:extLst>
              <a:ext uri="{FF2B5EF4-FFF2-40B4-BE49-F238E27FC236}">
                <a16:creationId xmlns:a16="http://schemas.microsoft.com/office/drawing/2014/main" id="{7DC7D77A-2010-484F-B814-223014C1F6EE}"/>
              </a:ext>
            </a:extLst>
          </p:cNvPr>
          <p:cNvSpPr txBox="1">
            <a:spLocks/>
          </p:cNvSpPr>
          <p:nvPr/>
        </p:nvSpPr>
        <p:spPr>
          <a:xfrm>
            <a:off x="673145" y="2829997"/>
            <a:ext cx="8933794" cy="421092"/>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rgbClr val="008752"/>
                </a:solidFill>
                <a:latin typeface="Arial" charset="0"/>
                <a:ea typeface="ＭＳ Ｐゴシック" charset="-128"/>
              </a:rPr>
              <a:t>CHEMICALS WITH 25,000/10,000-POUND REPORTING THRESHOLDS</a:t>
            </a:r>
            <a:endParaRPr lang="en-US" altLang="en-US" b="0" dirty="0">
              <a:solidFill>
                <a:srgbClr val="008752"/>
              </a:solidFill>
            </a:endParaRPr>
          </a:p>
        </p:txBody>
      </p:sp>
      <p:sp>
        <p:nvSpPr>
          <p:cNvPr id="36" name="Text Placeholder 7">
            <a:extLst>
              <a:ext uri="{FF2B5EF4-FFF2-40B4-BE49-F238E27FC236}">
                <a16:creationId xmlns:a16="http://schemas.microsoft.com/office/drawing/2014/main" id="{6386A740-058F-E945-B8D9-838CDA356993}"/>
              </a:ext>
            </a:extLst>
          </p:cNvPr>
          <p:cNvSpPr txBox="1">
            <a:spLocks/>
          </p:cNvSpPr>
          <p:nvPr/>
        </p:nvSpPr>
        <p:spPr>
          <a:xfrm>
            <a:off x="673145" y="3534256"/>
            <a:ext cx="3079047" cy="1216704"/>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0758">
              <a:defRPr/>
            </a:pPr>
            <a:r>
              <a:rPr lang="en-US" dirty="0">
                <a:solidFill>
                  <a:srgbClr val="008752"/>
                </a:solidFill>
                <a:latin typeface="Arial" charset="0"/>
                <a:ea typeface="ＭＳ Ｐゴシック" charset="-128"/>
              </a:rPr>
              <a:t>Manufactured (including imported</a:t>
            </a:r>
            <a:r>
              <a:rPr lang="en-US" sz="1600" b="0" dirty="0">
                <a:solidFill>
                  <a:srgbClr val="008752"/>
                </a:solidFill>
                <a:latin typeface="Arial" charset="0"/>
                <a:ea typeface="ＭＳ Ｐゴシック" charset="-128"/>
              </a:rPr>
              <a:t>)</a:t>
            </a:r>
            <a:endParaRPr lang="en-US" sz="1600" b="0" u="sng" dirty="0">
              <a:solidFill>
                <a:srgbClr val="008752"/>
              </a:solidFill>
              <a:latin typeface="Arial" charset="0"/>
              <a:ea typeface="ＭＳ Ｐゴシック" charset="-128"/>
            </a:endParaRPr>
          </a:p>
          <a:p>
            <a:pPr indent="-220758">
              <a:spcBef>
                <a:spcPts val="500"/>
              </a:spcBef>
              <a:defRPr/>
            </a:pPr>
            <a:r>
              <a:rPr lang="en-US" sz="1600" b="0" dirty="0">
                <a:solidFill>
                  <a:srgbClr val="008752"/>
                </a:solidFill>
                <a:latin typeface="Arial" charset="0"/>
                <a:ea typeface="ＭＳ Ｐゴシック" charset="-128"/>
              </a:rPr>
              <a:t>more than </a:t>
            </a:r>
            <a:r>
              <a:rPr lang="en-US" sz="1600" b="0" i="1" dirty="0">
                <a:solidFill>
                  <a:srgbClr val="008752"/>
                </a:solidFill>
                <a:latin typeface="Arial" charset="0"/>
                <a:ea typeface="ＭＳ Ｐゴシック" charset="-128"/>
              </a:rPr>
              <a:t>25,000</a:t>
            </a:r>
            <a:r>
              <a:rPr lang="en-US" sz="1600" b="0" dirty="0">
                <a:solidFill>
                  <a:srgbClr val="008752"/>
                </a:solidFill>
                <a:latin typeface="Arial" charset="0"/>
                <a:ea typeface="ＭＳ Ｐゴシック" charset="-128"/>
              </a:rPr>
              <a:t> pounds of the chemical in the reporting year</a:t>
            </a:r>
          </a:p>
        </p:txBody>
      </p:sp>
      <p:sp>
        <p:nvSpPr>
          <p:cNvPr id="37" name="Text Placeholder 7">
            <a:extLst>
              <a:ext uri="{FF2B5EF4-FFF2-40B4-BE49-F238E27FC236}">
                <a16:creationId xmlns:a16="http://schemas.microsoft.com/office/drawing/2014/main" id="{739090D9-A6EA-B843-95B2-405D3484EAB7}"/>
              </a:ext>
            </a:extLst>
          </p:cNvPr>
          <p:cNvSpPr txBox="1">
            <a:spLocks/>
          </p:cNvSpPr>
          <p:nvPr/>
        </p:nvSpPr>
        <p:spPr>
          <a:xfrm>
            <a:off x="5123814" y="3534256"/>
            <a:ext cx="2411772" cy="1216703"/>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0758">
              <a:spcBef>
                <a:spcPts val="500"/>
              </a:spcBef>
              <a:defRPr/>
            </a:pPr>
            <a:r>
              <a:rPr lang="en-US" dirty="0">
                <a:solidFill>
                  <a:srgbClr val="008752"/>
                </a:solidFill>
                <a:latin typeface="Arial" charset="0"/>
                <a:ea typeface="ＭＳ Ｐゴシック" charset="-128"/>
              </a:rPr>
              <a:t>Processed </a:t>
            </a:r>
            <a:endParaRPr lang="en-US" sz="1600" b="0" dirty="0">
              <a:solidFill>
                <a:srgbClr val="008752"/>
              </a:solidFill>
              <a:latin typeface="Arial" charset="0"/>
              <a:ea typeface="ＭＳ Ｐゴシック" charset="-128"/>
            </a:endParaRPr>
          </a:p>
          <a:p>
            <a:pPr indent="-220758">
              <a:spcBef>
                <a:spcPts val="500"/>
              </a:spcBef>
              <a:defRPr/>
            </a:pPr>
            <a:r>
              <a:rPr lang="en-US" sz="1600" b="0" dirty="0">
                <a:solidFill>
                  <a:srgbClr val="008752"/>
                </a:solidFill>
                <a:latin typeface="Arial" charset="0"/>
                <a:ea typeface="ＭＳ Ｐゴシック" charset="-128"/>
              </a:rPr>
              <a:t>more than </a:t>
            </a:r>
            <a:r>
              <a:rPr lang="en-US" sz="1600" b="0" i="1" dirty="0">
                <a:solidFill>
                  <a:srgbClr val="008752"/>
                </a:solidFill>
                <a:latin typeface="Arial" charset="0"/>
                <a:ea typeface="ＭＳ Ｐゴシック" charset="-128"/>
              </a:rPr>
              <a:t>25,000</a:t>
            </a:r>
            <a:r>
              <a:rPr lang="en-US" sz="1600" b="0" dirty="0">
                <a:solidFill>
                  <a:srgbClr val="008752"/>
                </a:solidFill>
                <a:latin typeface="Arial" charset="0"/>
                <a:ea typeface="ＭＳ Ｐゴシック" charset="-128"/>
              </a:rPr>
              <a:t> pounds of the chemical in the reporting year</a:t>
            </a:r>
            <a:endParaRPr lang="en-US" sz="1600" b="0" i="1" dirty="0">
              <a:solidFill>
                <a:srgbClr val="008752"/>
              </a:solidFill>
              <a:latin typeface="Arial" charset="0"/>
              <a:ea typeface="ＭＳ Ｐゴシック" charset="-128"/>
            </a:endParaRPr>
          </a:p>
        </p:txBody>
      </p:sp>
      <p:sp>
        <p:nvSpPr>
          <p:cNvPr id="38" name="Text Placeholder 7">
            <a:extLst>
              <a:ext uri="{FF2B5EF4-FFF2-40B4-BE49-F238E27FC236}">
                <a16:creationId xmlns:a16="http://schemas.microsoft.com/office/drawing/2014/main" id="{35362DC9-A908-6D43-A7C4-78A5DFACE61D}"/>
              </a:ext>
            </a:extLst>
          </p:cNvPr>
          <p:cNvSpPr txBox="1">
            <a:spLocks/>
          </p:cNvSpPr>
          <p:nvPr/>
        </p:nvSpPr>
        <p:spPr>
          <a:xfrm>
            <a:off x="8629213" y="3534255"/>
            <a:ext cx="2411772" cy="1138315"/>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0758">
              <a:defRPr/>
            </a:pPr>
            <a:r>
              <a:rPr lang="en-US" dirty="0">
                <a:solidFill>
                  <a:srgbClr val="008752"/>
                </a:solidFill>
                <a:latin typeface="Arial" charset="0"/>
                <a:ea typeface="ＭＳ Ｐゴシック" charset="-128"/>
              </a:rPr>
              <a:t>Otherwise Used</a:t>
            </a:r>
          </a:p>
          <a:p>
            <a:pPr indent="-220758">
              <a:spcBef>
                <a:spcPts val="500"/>
              </a:spcBef>
              <a:defRPr/>
            </a:pPr>
            <a:r>
              <a:rPr lang="en-US" sz="1600" b="0" dirty="0">
                <a:solidFill>
                  <a:srgbClr val="008752"/>
                </a:solidFill>
                <a:latin typeface="Arial" charset="0"/>
                <a:ea typeface="ＭＳ Ｐゴシック" charset="-128"/>
              </a:rPr>
              <a:t>more than </a:t>
            </a:r>
            <a:r>
              <a:rPr lang="en-US" sz="1600" b="0" i="1" dirty="0">
                <a:solidFill>
                  <a:srgbClr val="008752"/>
                </a:solidFill>
                <a:latin typeface="Arial" charset="0"/>
                <a:ea typeface="ＭＳ Ｐゴシック" charset="-128"/>
              </a:rPr>
              <a:t>10,000</a:t>
            </a:r>
            <a:r>
              <a:rPr lang="en-US" sz="1600" b="0" dirty="0">
                <a:solidFill>
                  <a:srgbClr val="008752"/>
                </a:solidFill>
                <a:latin typeface="Arial" charset="0"/>
                <a:ea typeface="ＭＳ Ｐゴシック" charset="-128"/>
              </a:rPr>
              <a:t> pounds of the chemical in the reporting year</a:t>
            </a:r>
          </a:p>
        </p:txBody>
      </p:sp>
      <p:sp>
        <p:nvSpPr>
          <p:cNvPr id="43" name="Oval 42">
            <a:extLst>
              <a:ext uri="{FF2B5EF4-FFF2-40B4-BE49-F238E27FC236}">
                <a16:creationId xmlns:a16="http://schemas.microsoft.com/office/drawing/2014/main" id="{7840B078-670E-2247-A8D0-FB791B61AD6C}"/>
              </a:ext>
            </a:extLst>
          </p:cNvPr>
          <p:cNvSpPr/>
          <p:nvPr/>
        </p:nvSpPr>
        <p:spPr>
          <a:xfrm>
            <a:off x="7797581" y="3814505"/>
            <a:ext cx="646908" cy="646908"/>
          </a:xfrm>
          <a:prstGeom prst="ellipse">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D5D5FDE-5C39-E942-9AFE-02387DAA74BA}"/>
              </a:ext>
            </a:extLst>
          </p:cNvPr>
          <p:cNvSpPr/>
          <p:nvPr/>
        </p:nvSpPr>
        <p:spPr>
          <a:xfrm>
            <a:off x="4121462" y="3951950"/>
            <a:ext cx="530915" cy="369332"/>
          </a:xfrm>
          <a:prstGeom prst="rect">
            <a:avLst/>
          </a:prstGeom>
        </p:spPr>
        <p:txBody>
          <a:bodyPr wrap="none">
            <a:spAutoFit/>
          </a:bodyPr>
          <a:lstStyle/>
          <a:p>
            <a:r>
              <a:rPr lang="en-US" dirty="0">
                <a:solidFill>
                  <a:schemeClr val="bg1"/>
                </a:solidFill>
                <a:latin typeface="Arial" charset="0"/>
                <a:ea typeface="ＭＳ Ｐゴシック" charset="-128"/>
              </a:rPr>
              <a:t>OR</a:t>
            </a:r>
            <a:endParaRPr lang="en-US" dirty="0">
              <a:solidFill>
                <a:schemeClr val="bg1"/>
              </a:solidFill>
            </a:endParaRPr>
          </a:p>
        </p:txBody>
      </p:sp>
      <p:sp>
        <p:nvSpPr>
          <p:cNvPr id="45" name="Rectangle 44">
            <a:extLst>
              <a:ext uri="{FF2B5EF4-FFF2-40B4-BE49-F238E27FC236}">
                <a16:creationId xmlns:a16="http://schemas.microsoft.com/office/drawing/2014/main" id="{0AD40BB6-F033-8F4D-9E39-3CECCC2370EA}"/>
              </a:ext>
            </a:extLst>
          </p:cNvPr>
          <p:cNvSpPr/>
          <p:nvPr/>
        </p:nvSpPr>
        <p:spPr>
          <a:xfrm>
            <a:off x="7842124" y="3951950"/>
            <a:ext cx="530915" cy="369332"/>
          </a:xfrm>
          <a:prstGeom prst="rect">
            <a:avLst/>
          </a:prstGeom>
        </p:spPr>
        <p:txBody>
          <a:bodyPr wrap="none">
            <a:spAutoFit/>
          </a:bodyPr>
          <a:lstStyle/>
          <a:p>
            <a:r>
              <a:rPr lang="en-US" dirty="0">
                <a:solidFill>
                  <a:schemeClr val="bg1"/>
                </a:solidFill>
                <a:latin typeface="Arial" charset="0"/>
                <a:ea typeface="ＭＳ Ｐゴシック" charset="-128"/>
              </a:rPr>
              <a:t>OR</a:t>
            </a:r>
            <a:endParaRPr lang="en-US" dirty="0">
              <a:solidFill>
                <a:schemeClr val="bg1"/>
              </a:solidFill>
            </a:endParaRPr>
          </a:p>
        </p:txBody>
      </p:sp>
      <p:sp>
        <p:nvSpPr>
          <p:cNvPr id="46" name="Text Placeholder 7">
            <a:extLst>
              <a:ext uri="{FF2B5EF4-FFF2-40B4-BE49-F238E27FC236}">
                <a16:creationId xmlns:a16="http://schemas.microsoft.com/office/drawing/2014/main" id="{920D94E1-8964-9B40-A681-D1A4844858E0}"/>
              </a:ext>
            </a:extLst>
          </p:cNvPr>
          <p:cNvSpPr txBox="1">
            <a:spLocks/>
          </p:cNvSpPr>
          <p:nvPr/>
        </p:nvSpPr>
        <p:spPr>
          <a:xfrm>
            <a:off x="480766" y="5087333"/>
            <a:ext cx="9798351" cy="695982"/>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1638" indent="-401638">
              <a:defRPr/>
            </a:pPr>
            <a:endParaRPr lang="en-US" altLang="en-US" dirty="0"/>
          </a:p>
        </p:txBody>
      </p:sp>
      <p:sp>
        <p:nvSpPr>
          <p:cNvPr id="49" name="Rectangle 48">
            <a:extLst>
              <a:ext uri="{FF2B5EF4-FFF2-40B4-BE49-F238E27FC236}">
                <a16:creationId xmlns:a16="http://schemas.microsoft.com/office/drawing/2014/main" id="{D5503BC4-4B4B-7C42-8EF0-82AE4F55F226}"/>
              </a:ext>
            </a:extLst>
          </p:cNvPr>
          <p:cNvSpPr/>
          <p:nvPr/>
        </p:nvSpPr>
        <p:spPr>
          <a:xfrm>
            <a:off x="468322" y="5181746"/>
            <a:ext cx="11406176" cy="830997"/>
          </a:xfrm>
          <a:prstGeom prst="rect">
            <a:avLst/>
          </a:prstGeom>
        </p:spPr>
        <p:txBody>
          <a:bodyPr wrap="square">
            <a:spAutoFit/>
          </a:bodyPr>
          <a:lstStyle/>
          <a:p>
            <a:r>
              <a:rPr lang="en-US" altLang="en-US" sz="1600" dirty="0">
                <a:solidFill>
                  <a:schemeClr val="bg1"/>
                </a:solidFill>
                <a:latin typeface="Arial" panose="020B0604020202020204" pitchFamily="34" charset="0"/>
                <a:cs typeface="Arial" panose="020B0604020202020204" pitchFamily="34" charset="0"/>
              </a:rPr>
              <a:t>Most of the 800+ chemicals and chemical categories on the Section 313 list are chemicals with 25,000/10,000-pound reporting thresholds. Some chemicals have qualifiers (see the Reporting Forms and Instructions, Table II). Guidance documents for many chemicals are available at</a:t>
            </a:r>
            <a:r>
              <a:rPr lang="en-US" altLang="en-US" sz="1600">
                <a:solidFill>
                  <a:schemeClr val="bg1"/>
                </a:solidFill>
                <a:latin typeface="Arial" panose="020B0604020202020204" pitchFamily="34" charset="0"/>
                <a:cs typeface="Arial" panose="020B0604020202020204" pitchFamily="34" charset="0"/>
              </a:rPr>
              <a:t>: </a:t>
            </a:r>
            <a:r>
              <a:rPr lang="en-US" sz="1600">
                <a:latin typeface="Arial" panose="020B0604020202020204" pitchFamily="34" charset="0"/>
                <a:cs typeface="Arial" panose="020B0604020202020204" pitchFamily="34" charset="0"/>
                <a:hlinkClick r:id="rId4"/>
              </a:rPr>
              <a:t>https://guideme.epa.gov/ords/guideme_ext/f?p=guideme:gd-list#chemical</a:t>
            </a:r>
            <a:r>
              <a:rPr lang="en-US" sz="1600">
                <a:latin typeface="Arial" panose="020B0604020202020204" pitchFamily="34" charset="0"/>
                <a:cs typeface="Arial" panose="020B0604020202020204" pitchFamily="34" charset="0"/>
              </a:rPr>
              <a:t>.</a:t>
            </a:r>
            <a:endParaRPr lang="en-US" altLang="en-US" sz="1600" dirty="0">
              <a:solidFill>
                <a:schemeClr val="bg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610673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31C10-9DA2-8A41-8E78-9DFCB559B7EE}"/>
              </a:ext>
            </a:extLst>
          </p:cNvPr>
          <p:cNvSpPr>
            <a:spLocks noGrp="1"/>
          </p:cNvSpPr>
          <p:nvPr>
            <p:ph type="title"/>
          </p:nvPr>
        </p:nvSpPr>
        <p:spPr>
          <a:xfrm>
            <a:off x="480767" y="386498"/>
            <a:ext cx="11038133" cy="744717"/>
          </a:xfrm>
        </p:spPr>
        <p:txBody>
          <a:bodyPr/>
          <a:lstStyle/>
          <a:p>
            <a:r>
              <a:rPr lang="en-US" dirty="0">
                <a:solidFill>
                  <a:srgbClr val="006CB6"/>
                </a:solidFill>
              </a:rPr>
              <a:t>TRI Training Module Agendas</a:t>
            </a:r>
          </a:p>
        </p:txBody>
      </p:sp>
      <p:sp>
        <p:nvSpPr>
          <p:cNvPr id="3" name="Text Placeholder 2">
            <a:extLst>
              <a:ext uri="{FF2B5EF4-FFF2-40B4-BE49-F238E27FC236}">
                <a16:creationId xmlns:a16="http://schemas.microsoft.com/office/drawing/2014/main" id="{97551FFD-0D13-B244-8C5F-1D8C790E293E}"/>
              </a:ext>
            </a:extLst>
          </p:cNvPr>
          <p:cNvSpPr>
            <a:spLocks noGrp="1"/>
          </p:cNvSpPr>
          <p:nvPr>
            <p:ph type="body" sz="quarter" idx="10"/>
          </p:nvPr>
        </p:nvSpPr>
        <p:spPr>
          <a:xfrm>
            <a:off x="481014" y="3061724"/>
            <a:ext cx="5614986" cy="3019051"/>
          </a:xfrm>
        </p:spPr>
        <p:txBody>
          <a:bodyPr/>
          <a:lstStyle/>
          <a:p>
            <a:pPr marL="341313" indent="-341313">
              <a:lnSpc>
                <a:spcPct val="90000"/>
              </a:lnSpc>
            </a:pPr>
            <a:r>
              <a:rPr lang="en-US" altLang="en-US" b="1" dirty="0"/>
              <a:t>Basic Concepts Module</a:t>
            </a:r>
          </a:p>
          <a:p>
            <a:pPr marL="681038" lvl="1" indent="-341313">
              <a:lnSpc>
                <a:spcPct val="90000"/>
              </a:lnSpc>
              <a:buFontTx/>
              <a:buAutoNum type="arabicPeriod"/>
            </a:pPr>
            <a:r>
              <a:rPr lang="en-US" altLang="en-US" dirty="0"/>
              <a:t>Covered Sectors</a:t>
            </a:r>
          </a:p>
          <a:p>
            <a:pPr marL="681038" lvl="1" indent="-341313">
              <a:lnSpc>
                <a:spcPct val="90000"/>
              </a:lnSpc>
              <a:buFontTx/>
              <a:buAutoNum type="arabicPeriod"/>
            </a:pPr>
            <a:r>
              <a:rPr lang="en-US" altLang="en-US" dirty="0"/>
              <a:t>Listed Chemicals and Activity Thresholds</a:t>
            </a:r>
          </a:p>
          <a:p>
            <a:pPr marL="681038" lvl="1" indent="-341313">
              <a:lnSpc>
                <a:spcPct val="90000"/>
              </a:lnSpc>
              <a:buFontTx/>
              <a:buAutoNum type="arabicPeriod"/>
            </a:pPr>
            <a:r>
              <a:rPr lang="en-US" altLang="en-US" dirty="0"/>
              <a:t>Reporting Exemptions</a:t>
            </a:r>
          </a:p>
          <a:p>
            <a:pPr marL="681038" lvl="1" indent="-341313">
              <a:lnSpc>
                <a:spcPct val="90000"/>
              </a:lnSpc>
              <a:buFontTx/>
              <a:buAutoNum type="arabicPeriod"/>
            </a:pPr>
            <a:r>
              <a:rPr lang="en-US" altLang="en-US" dirty="0"/>
              <a:t>Threshold Determination</a:t>
            </a:r>
          </a:p>
          <a:p>
            <a:pPr marL="681038" lvl="1" indent="-341313">
              <a:lnSpc>
                <a:spcPct val="90000"/>
              </a:lnSpc>
              <a:buFontTx/>
              <a:buAutoNum type="arabicPeriod"/>
            </a:pPr>
            <a:r>
              <a:rPr lang="en-US" altLang="en-US" dirty="0"/>
              <a:t>Overview of Form R</a:t>
            </a:r>
          </a:p>
          <a:p>
            <a:pPr marL="681038" lvl="1" indent="-341313">
              <a:lnSpc>
                <a:spcPct val="90000"/>
              </a:lnSpc>
              <a:buFontTx/>
              <a:buAutoNum type="arabicPeriod"/>
            </a:pPr>
            <a:r>
              <a:rPr lang="en-US" altLang="en-US" dirty="0"/>
              <a:t>Form R Calculation Examples</a:t>
            </a:r>
          </a:p>
          <a:p>
            <a:pPr marL="681038" lvl="1" indent="-341313">
              <a:lnSpc>
                <a:spcPct val="90000"/>
              </a:lnSpc>
              <a:buFontTx/>
              <a:buAutoNum type="arabicPeriod"/>
            </a:pPr>
            <a:r>
              <a:rPr lang="en-US" altLang="en-US" dirty="0"/>
              <a:t>Alternate Threshold Rule (Form A)</a:t>
            </a:r>
          </a:p>
          <a:p>
            <a:pPr marL="681038" lvl="1" indent="-341313">
              <a:lnSpc>
                <a:spcPct val="90000"/>
              </a:lnSpc>
              <a:buFontTx/>
              <a:buAutoNum type="arabicPeriod"/>
            </a:pPr>
            <a:r>
              <a:rPr lang="en-US" altLang="en-US" dirty="0"/>
              <a:t>TRI-</a:t>
            </a:r>
            <a:r>
              <a:rPr lang="en-US" altLang="en-US" dirty="0" err="1"/>
              <a:t>MEweb</a:t>
            </a:r>
            <a:r>
              <a:rPr lang="en-US" altLang="en-US" dirty="0"/>
              <a:t> Introduction</a:t>
            </a:r>
          </a:p>
        </p:txBody>
      </p:sp>
      <p:sp>
        <p:nvSpPr>
          <p:cNvPr id="4" name="Text Placeholder 3">
            <a:extLst>
              <a:ext uri="{FF2B5EF4-FFF2-40B4-BE49-F238E27FC236}">
                <a16:creationId xmlns:a16="http://schemas.microsoft.com/office/drawing/2014/main" id="{9B83B04A-3B1E-BA46-93BC-918629C0744F}"/>
              </a:ext>
            </a:extLst>
          </p:cNvPr>
          <p:cNvSpPr>
            <a:spLocks noGrp="1"/>
          </p:cNvSpPr>
          <p:nvPr>
            <p:ph type="body" sz="quarter" idx="12"/>
          </p:nvPr>
        </p:nvSpPr>
        <p:spPr>
          <a:xfrm>
            <a:off x="6373261" y="3061723"/>
            <a:ext cx="5404938" cy="3019051"/>
          </a:xfrm>
        </p:spPr>
        <p:txBody>
          <a:bodyPr/>
          <a:lstStyle/>
          <a:p>
            <a:pPr marL="341313" indent="-341313">
              <a:lnSpc>
                <a:spcPct val="90000"/>
              </a:lnSpc>
            </a:pPr>
            <a:r>
              <a:rPr lang="en-US" altLang="en-US" sz="2000" b="1" dirty="0"/>
              <a:t>Advanced Concepts Module</a:t>
            </a:r>
          </a:p>
          <a:p>
            <a:pPr marL="681038" lvl="1" indent="-341313">
              <a:lnSpc>
                <a:spcPct val="90000"/>
              </a:lnSpc>
              <a:buFontTx/>
              <a:buAutoNum type="arabicPeriod"/>
            </a:pPr>
            <a:r>
              <a:rPr lang="en-US" altLang="en-US" dirty="0"/>
              <a:t>Recent TRI Program Changes</a:t>
            </a:r>
          </a:p>
          <a:p>
            <a:pPr marL="681038" lvl="1" indent="-341313">
              <a:lnSpc>
                <a:spcPct val="90000"/>
              </a:lnSpc>
              <a:buFontTx/>
              <a:buAutoNum type="arabicPeriod"/>
            </a:pPr>
            <a:r>
              <a:rPr lang="en-US" altLang="en-US" dirty="0"/>
              <a:t>Advanced Reporting Guidance</a:t>
            </a:r>
          </a:p>
          <a:p>
            <a:pPr marL="681038" lvl="1" indent="-341313">
              <a:lnSpc>
                <a:spcPct val="90000"/>
              </a:lnSpc>
              <a:buFontTx/>
              <a:buAutoNum type="arabicPeriod"/>
            </a:pPr>
            <a:r>
              <a:rPr lang="en-US" altLang="en-US" dirty="0"/>
              <a:t>Detailed Guidance for Chemicals of Special Concern</a:t>
            </a:r>
          </a:p>
          <a:p>
            <a:pPr marL="681038" lvl="1" indent="-341313">
              <a:lnSpc>
                <a:spcPct val="90000"/>
              </a:lnSpc>
              <a:buFontTx/>
              <a:buAutoNum type="arabicPeriod"/>
            </a:pPr>
            <a:r>
              <a:rPr lang="en-US" altLang="en-US" dirty="0"/>
              <a:t>Tools and Assistance</a:t>
            </a:r>
          </a:p>
          <a:p>
            <a:pPr marL="681038" lvl="1" indent="-341313">
              <a:lnSpc>
                <a:spcPct val="90000"/>
              </a:lnSpc>
              <a:buFontTx/>
              <a:buAutoNum type="arabicPeriod"/>
            </a:pPr>
            <a:r>
              <a:rPr lang="en-US" altLang="en-US" dirty="0"/>
              <a:t>TRI-</a:t>
            </a:r>
            <a:r>
              <a:rPr lang="en-US" altLang="en-US" dirty="0" err="1"/>
              <a:t>MEweb</a:t>
            </a:r>
            <a:endParaRPr lang="en-US" altLang="en-US" sz="1800" dirty="0"/>
          </a:p>
        </p:txBody>
      </p:sp>
      <p:sp>
        <p:nvSpPr>
          <p:cNvPr id="5" name="Oval 4">
            <a:extLst>
              <a:ext uri="{FF2B5EF4-FFF2-40B4-BE49-F238E27FC236}">
                <a16:creationId xmlns:a16="http://schemas.microsoft.com/office/drawing/2014/main" id="{B79DE33F-27DA-174C-9508-B7BA946F549A}"/>
              </a:ext>
            </a:extLst>
          </p:cNvPr>
          <p:cNvSpPr/>
          <p:nvPr/>
        </p:nvSpPr>
        <p:spPr>
          <a:xfrm>
            <a:off x="869998" y="1706471"/>
            <a:ext cx="1056185" cy="1056185"/>
          </a:xfrm>
          <a:prstGeom prst="ellipse">
            <a:avLst/>
          </a:prstGeom>
          <a:solidFill>
            <a:schemeClr val="bg1"/>
          </a:solidFill>
          <a:ln>
            <a:solidFill>
              <a:srgbClr val="2F5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7" name="Oval 6">
            <a:extLst>
              <a:ext uri="{FF2B5EF4-FFF2-40B4-BE49-F238E27FC236}">
                <a16:creationId xmlns:a16="http://schemas.microsoft.com/office/drawing/2014/main" id="{7FBEFBB2-079A-9F4E-8048-D1E3317FEB0F}"/>
              </a:ext>
            </a:extLst>
          </p:cNvPr>
          <p:cNvSpPr/>
          <p:nvPr/>
        </p:nvSpPr>
        <p:spPr>
          <a:xfrm>
            <a:off x="6500669" y="1706471"/>
            <a:ext cx="1056185" cy="10561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10" name="Picture 9">
            <a:extLst>
              <a:ext uri="{FF2B5EF4-FFF2-40B4-BE49-F238E27FC236}">
                <a16:creationId xmlns:a16="http://schemas.microsoft.com/office/drawing/2014/main" id="{E0C0F5CA-C914-7B49-8ED7-F24B8BC6B762}"/>
              </a:ext>
            </a:extLst>
          </p:cNvPr>
          <p:cNvPicPr>
            <a:picLocks noChangeAspect="1"/>
          </p:cNvPicPr>
          <p:nvPr/>
        </p:nvPicPr>
        <p:blipFill>
          <a:blip r:embed="rId3"/>
          <a:stretch>
            <a:fillRect/>
          </a:stretch>
        </p:blipFill>
        <p:spPr>
          <a:xfrm>
            <a:off x="6768411" y="1891663"/>
            <a:ext cx="520700" cy="685800"/>
          </a:xfrm>
          <a:prstGeom prst="rect">
            <a:avLst/>
          </a:prstGeom>
        </p:spPr>
      </p:pic>
      <p:pic>
        <p:nvPicPr>
          <p:cNvPr id="11" name="Picture 10">
            <a:extLst>
              <a:ext uri="{FF2B5EF4-FFF2-40B4-BE49-F238E27FC236}">
                <a16:creationId xmlns:a16="http://schemas.microsoft.com/office/drawing/2014/main" id="{6C8F0A27-F1E0-D940-9125-7F3AD70F9B98}"/>
              </a:ext>
            </a:extLst>
          </p:cNvPr>
          <p:cNvPicPr>
            <a:picLocks noChangeAspect="1"/>
          </p:cNvPicPr>
          <p:nvPr/>
        </p:nvPicPr>
        <p:blipFill>
          <a:blip r:embed="rId4"/>
          <a:stretch>
            <a:fillRect/>
          </a:stretch>
        </p:blipFill>
        <p:spPr>
          <a:xfrm>
            <a:off x="1156790" y="1923413"/>
            <a:ext cx="482600" cy="622300"/>
          </a:xfrm>
          <a:prstGeom prst="rect">
            <a:avLst/>
          </a:prstGeom>
        </p:spPr>
      </p:pic>
    </p:spTree>
    <p:extLst>
      <p:ext uri="{BB962C8B-B14F-4D97-AF65-F5344CB8AC3E}">
        <p14:creationId xmlns:p14="http://schemas.microsoft.com/office/powerpoint/2010/main" val="2705551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DBF4E1C6-E220-2041-8A52-324DDD900C07}"/>
              </a:ext>
            </a:extLst>
          </p:cNvPr>
          <p:cNvSpPr/>
          <p:nvPr/>
        </p:nvSpPr>
        <p:spPr>
          <a:xfrm>
            <a:off x="468323" y="2727812"/>
            <a:ext cx="11166628" cy="23595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276" name="Rectangle 3"/>
          <p:cNvSpPr>
            <a:spLocks noGrp="1" noChangeArrowheads="1"/>
          </p:cNvSpPr>
          <p:nvPr>
            <p:ph type="title"/>
          </p:nvPr>
        </p:nvSpPr>
        <p:spPr/>
        <p:txBody>
          <a:bodyPr/>
          <a:lstStyle/>
          <a:p>
            <a:r>
              <a:rPr lang="en-US" altLang="en-US"/>
              <a:t>PFAS Activity </a:t>
            </a:r>
            <a:r>
              <a:rPr lang="en-US" altLang="en-US" dirty="0"/>
              <a:t>Thresholds</a:t>
            </a:r>
          </a:p>
        </p:txBody>
      </p:sp>
      <p:sp>
        <p:nvSpPr>
          <p:cNvPr id="8" name="Text Placeholder 7">
            <a:extLst>
              <a:ext uri="{FF2B5EF4-FFF2-40B4-BE49-F238E27FC236}">
                <a16:creationId xmlns:a16="http://schemas.microsoft.com/office/drawing/2014/main" id="{E48D04B5-942E-2D46-B1C3-068BDC646D78}"/>
              </a:ext>
            </a:extLst>
          </p:cNvPr>
          <p:cNvSpPr>
            <a:spLocks noGrp="1"/>
          </p:cNvSpPr>
          <p:nvPr>
            <p:ph type="body" sz="quarter" idx="10"/>
          </p:nvPr>
        </p:nvSpPr>
        <p:spPr>
          <a:xfrm>
            <a:off x="481013" y="1833943"/>
            <a:ext cx="11037887" cy="855924"/>
          </a:xfrm>
        </p:spPr>
        <p:txBody>
          <a:bodyPr/>
          <a:lstStyle/>
          <a:p>
            <a:r>
              <a:rPr lang="en-US" altLang="en-US" dirty="0"/>
              <a:t>A TRI-covered facility must file a TRI Report for an EPCRA Section 313 PFAS if:</a:t>
            </a:r>
          </a:p>
        </p:txBody>
      </p:sp>
      <p:sp>
        <p:nvSpPr>
          <p:cNvPr id="28" name="Oval 27">
            <a:extLst>
              <a:ext uri="{FF2B5EF4-FFF2-40B4-BE49-F238E27FC236}">
                <a16:creationId xmlns:a16="http://schemas.microsoft.com/office/drawing/2014/main" id="{94DF3384-8BDF-9E45-9F63-0D3B7275A848}"/>
              </a:ext>
            </a:extLst>
          </p:cNvPr>
          <p:cNvSpPr/>
          <p:nvPr/>
        </p:nvSpPr>
        <p:spPr>
          <a:xfrm>
            <a:off x="4076919" y="3814505"/>
            <a:ext cx="646908" cy="646908"/>
          </a:xfrm>
          <a:prstGeom prst="ellipse">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09EAC5B3-596D-D14E-9000-5499CEF808D9}"/>
              </a:ext>
            </a:extLst>
          </p:cNvPr>
          <p:cNvSpPr/>
          <p:nvPr/>
        </p:nvSpPr>
        <p:spPr>
          <a:xfrm>
            <a:off x="468324" y="2727812"/>
            <a:ext cx="11166627" cy="61308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 Placeholder 7">
            <a:extLst>
              <a:ext uri="{FF2B5EF4-FFF2-40B4-BE49-F238E27FC236}">
                <a16:creationId xmlns:a16="http://schemas.microsoft.com/office/drawing/2014/main" id="{7DC7D77A-2010-484F-B814-223014C1F6EE}"/>
              </a:ext>
            </a:extLst>
          </p:cNvPr>
          <p:cNvSpPr txBox="1">
            <a:spLocks/>
          </p:cNvSpPr>
          <p:nvPr/>
        </p:nvSpPr>
        <p:spPr>
          <a:xfrm>
            <a:off x="673145" y="2829997"/>
            <a:ext cx="8933794" cy="421092"/>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rgbClr val="008752"/>
                </a:solidFill>
                <a:latin typeface="Arial" charset="0"/>
                <a:ea typeface="ＭＳ Ｐゴシック" charset="-128"/>
              </a:rPr>
              <a:t>PFAS THRESHOLDS</a:t>
            </a:r>
            <a:endParaRPr lang="en-US" altLang="en-US" b="0" dirty="0">
              <a:solidFill>
                <a:srgbClr val="008752"/>
              </a:solidFill>
            </a:endParaRPr>
          </a:p>
        </p:txBody>
      </p:sp>
      <p:sp>
        <p:nvSpPr>
          <p:cNvPr id="36" name="Text Placeholder 7">
            <a:extLst>
              <a:ext uri="{FF2B5EF4-FFF2-40B4-BE49-F238E27FC236}">
                <a16:creationId xmlns:a16="http://schemas.microsoft.com/office/drawing/2014/main" id="{6386A740-058F-E945-B8D9-838CDA356993}"/>
              </a:ext>
            </a:extLst>
          </p:cNvPr>
          <p:cNvSpPr txBox="1">
            <a:spLocks/>
          </p:cNvSpPr>
          <p:nvPr/>
        </p:nvSpPr>
        <p:spPr>
          <a:xfrm>
            <a:off x="673145" y="3534256"/>
            <a:ext cx="3079047" cy="1216704"/>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0758">
              <a:defRPr/>
            </a:pPr>
            <a:r>
              <a:rPr lang="en-US" dirty="0">
                <a:solidFill>
                  <a:srgbClr val="008752"/>
                </a:solidFill>
                <a:latin typeface="Arial" charset="0"/>
                <a:ea typeface="ＭＳ Ｐゴシック" charset="-128"/>
              </a:rPr>
              <a:t>Manufactured (including imported</a:t>
            </a:r>
            <a:r>
              <a:rPr lang="en-US" sz="1600" b="0" dirty="0">
                <a:solidFill>
                  <a:srgbClr val="008752"/>
                </a:solidFill>
                <a:latin typeface="Arial" charset="0"/>
                <a:ea typeface="ＭＳ Ｐゴシック" charset="-128"/>
              </a:rPr>
              <a:t>)</a:t>
            </a:r>
            <a:endParaRPr lang="en-US" sz="1600" b="0" u="sng" dirty="0">
              <a:solidFill>
                <a:srgbClr val="008752"/>
              </a:solidFill>
              <a:latin typeface="Arial" charset="0"/>
              <a:ea typeface="ＭＳ Ｐゴシック" charset="-128"/>
            </a:endParaRPr>
          </a:p>
          <a:p>
            <a:pPr indent="-220758">
              <a:spcBef>
                <a:spcPts val="500"/>
              </a:spcBef>
              <a:defRPr/>
            </a:pPr>
            <a:r>
              <a:rPr lang="en-US" sz="1600" b="0" dirty="0">
                <a:solidFill>
                  <a:srgbClr val="008752"/>
                </a:solidFill>
                <a:latin typeface="Arial" charset="0"/>
                <a:ea typeface="ＭＳ Ｐゴシック" charset="-128"/>
              </a:rPr>
              <a:t>more than </a:t>
            </a:r>
            <a:r>
              <a:rPr lang="en-US" sz="1600" b="0" i="1" dirty="0">
                <a:solidFill>
                  <a:srgbClr val="008752"/>
                </a:solidFill>
                <a:latin typeface="Arial" charset="0"/>
                <a:ea typeface="ＭＳ Ｐゴシック" charset="-128"/>
              </a:rPr>
              <a:t>100</a:t>
            </a:r>
            <a:r>
              <a:rPr lang="en-US" sz="1600" b="0" dirty="0">
                <a:solidFill>
                  <a:srgbClr val="008752"/>
                </a:solidFill>
                <a:latin typeface="Arial" charset="0"/>
                <a:ea typeface="ＭＳ Ｐゴシック" charset="-128"/>
              </a:rPr>
              <a:t> pounds of the chemical in the reporting year</a:t>
            </a:r>
          </a:p>
        </p:txBody>
      </p:sp>
      <p:sp>
        <p:nvSpPr>
          <p:cNvPr id="37" name="Text Placeholder 7">
            <a:extLst>
              <a:ext uri="{FF2B5EF4-FFF2-40B4-BE49-F238E27FC236}">
                <a16:creationId xmlns:a16="http://schemas.microsoft.com/office/drawing/2014/main" id="{739090D9-A6EA-B843-95B2-405D3484EAB7}"/>
              </a:ext>
            </a:extLst>
          </p:cNvPr>
          <p:cNvSpPr txBox="1">
            <a:spLocks/>
          </p:cNvSpPr>
          <p:nvPr/>
        </p:nvSpPr>
        <p:spPr>
          <a:xfrm>
            <a:off x="5123814" y="3534256"/>
            <a:ext cx="2411772" cy="1216703"/>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0758">
              <a:spcBef>
                <a:spcPts val="500"/>
              </a:spcBef>
              <a:defRPr/>
            </a:pPr>
            <a:r>
              <a:rPr lang="en-US" dirty="0">
                <a:solidFill>
                  <a:srgbClr val="008752"/>
                </a:solidFill>
                <a:latin typeface="Arial" charset="0"/>
                <a:ea typeface="ＭＳ Ｐゴシック" charset="-128"/>
              </a:rPr>
              <a:t>Processed </a:t>
            </a:r>
            <a:endParaRPr lang="en-US" sz="1600" b="0" dirty="0">
              <a:solidFill>
                <a:srgbClr val="008752"/>
              </a:solidFill>
              <a:latin typeface="Arial" charset="0"/>
              <a:ea typeface="ＭＳ Ｐゴシック" charset="-128"/>
            </a:endParaRPr>
          </a:p>
          <a:p>
            <a:pPr indent="-220758">
              <a:spcBef>
                <a:spcPts val="500"/>
              </a:spcBef>
              <a:defRPr/>
            </a:pPr>
            <a:r>
              <a:rPr lang="en-US" sz="1600" b="0" dirty="0">
                <a:solidFill>
                  <a:srgbClr val="008752"/>
                </a:solidFill>
                <a:latin typeface="Arial" charset="0"/>
                <a:ea typeface="ＭＳ Ｐゴシック" charset="-128"/>
              </a:rPr>
              <a:t>more than </a:t>
            </a:r>
            <a:r>
              <a:rPr lang="en-US" sz="1600" b="0" i="1" dirty="0">
                <a:solidFill>
                  <a:srgbClr val="008752"/>
                </a:solidFill>
                <a:latin typeface="Arial" charset="0"/>
                <a:ea typeface="ＭＳ Ｐゴシック" charset="-128"/>
              </a:rPr>
              <a:t>100</a:t>
            </a:r>
            <a:r>
              <a:rPr lang="en-US" sz="1600" b="0" dirty="0">
                <a:solidFill>
                  <a:srgbClr val="008752"/>
                </a:solidFill>
                <a:latin typeface="Arial" charset="0"/>
                <a:ea typeface="ＭＳ Ｐゴシック" charset="-128"/>
              </a:rPr>
              <a:t> pounds of the chemical in the reporting year</a:t>
            </a:r>
            <a:endParaRPr lang="en-US" sz="1600" b="0" i="1" dirty="0">
              <a:solidFill>
                <a:srgbClr val="008752"/>
              </a:solidFill>
              <a:latin typeface="Arial" charset="0"/>
              <a:ea typeface="ＭＳ Ｐゴシック" charset="-128"/>
            </a:endParaRPr>
          </a:p>
        </p:txBody>
      </p:sp>
      <p:sp>
        <p:nvSpPr>
          <p:cNvPr id="38" name="Text Placeholder 7">
            <a:extLst>
              <a:ext uri="{FF2B5EF4-FFF2-40B4-BE49-F238E27FC236}">
                <a16:creationId xmlns:a16="http://schemas.microsoft.com/office/drawing/2014/main" id="{35362DC9-A908-6D43-A7C4-78A5DFACE61D}"/>
              </a:ext>
            </a:extLst>
          </p:cNvPr>
          <p:cNvSpPr txBox="1">
            <a:spLocks/>
          </p:cNvSpPr>
          <p:nvPr/>
        </p:nvSpPr>
        <p:spPr>
          <a:xfrm>
            <a:off x="8629213" y="3534255"/>
            <a:ext cx="2411772" cy="1138315"/>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0758">
              <a:defRPr/>
            </a:pPr>
            <a:r>
              <a:rPr lang="en-US" dirty="0">
                <a:solidFill>
                  <a:srgbClr val="008752"/>
                </a:solidFill>
                <a:latin typeface="Arial" charset="0"/>
                <a:ea typeface="ＭＳ Ｐゴシック" charset="-128"/>
              </a:rPr>
              <a:t>Otherwise Used</a:t>
            </a:r>
          </a:p>
          <a:p>
            <a:pPr indent="-220758">
              <a:spcBef>
                <a:spcPts val="500"/>
              </a:spcBef>
              <a:defRPr/>
            </a:pPr>
            <a:r>
              <a:rPr lang="en-US" sz="1600" b="0" dirty="0">
                <a:solidFill>
                  <a:srgbClr val="008752"/>
                </a:solidFill>
                <a:latin typeface="Arial" charset="0"/>
                <a:ea typeface="ＭＳ Ｐゴシック" charset="-128"/>
              </a:rPr>
              <a:t>more than </a:t>
            </a:r>
            <a:r>
              <a:rPr lang="en-US" sz="1600" b="0" i="1" dirty="0">
                <a:solidFill>
                  <a:srgbClr val="008752"/>
                </a:solidFill>
                <a:latin typeface="Arial" charset="0"/>
                <a:ea typeface="ＭＳ Ｐゴシック" charset="-128"/>
              </a:rPr>
              <a:t>100</a:t>
            </a:r>
            <a:r>
              <a:rPr lang="en-US" sz="1600" b="0" dirty="0">
                <a:solidFill>
                  <a:srgbClr val="008752"/>
                </a:solidFill>
                <a:latin typeface="Arial" charset="0"/>
                <a:ea typeface="ＭＳ Ｐゴシック" charset="-128"/>
              </a:rPr>
              <a:t> pounds of the chemical in the reporting year</a:t>
            </a:r>
          </a:p>
        </p:txBody>
      </p:sp>
      <p:sp>
        <p:nvSpPr>
          <p:cNvPr id="43" name="Oval 42">
            <a:extLst>
              <a:ext uri="{FF2B5EF4-FFF2-40B4-BE49-F238E27FC236}">
                <a16:creationId xmlns:a16="http://schemas.microsoft.com/office/drawing/2014/main" id="{7840B078-670E-2247-A8D0-FB791B61AD6C}"/>
              </a:ext>
            </a:extLst>
          </p:cNvPr>
          <p:cNvSpPr/>
          <p:nvPr/>
        </p:nvSpPr>
        <p:spPr>
          <a:xfrm>
            <a:off x="7797581" y="3814505"/>
            <a:ext cx="646908" cy="646908"/>
          </a:xfrm>
          <a:prstGeom prst="ellipse">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D5D5FDE-5C39-E942-9AFE-02387DAA74BA}"/>
              </a:ext>
            </a:extLst>
          </p:cNvPr>
          <p:cNvSpPr/>
          <p:nvPr/>
        </p:nvSpPr>
        <p:spPr>
          <a:xfrm>
            <a:off x="4121462" y="3951950"/>
            <a:ext cx="530915" cy="369332"/>
          </a:xfrm>
          <a:prstGeom prst="rect">
            <a:avLst/>
          </a:prstGeom>
        </p:spPr>
        <p:txBody>
          <a:bodyPr wrap="none">
            <a:spAutoFit/>
          </a:bodyPr>
          <a:lstStyle/>
          <a:p>
            <a:r>
              <a:rPr lang="en-US" dirty="0">
                <a:solidFill>
                  <a:schemeClr val="bg1"/>
                </a:solidFill>
                <a:latin typeface="Arial" charset="0"/>
                <a:ea typeface="ＭＳ Ｐゴシック" charset="-128"/>
              </a:rPr>
              <a:t>OR</a:t>
            </a:r>
            <a:endParaRPr lang="en-US" dirty="0">
              <a:solidFill>
                <a:schemeClr val="bg1"/>
              </a:solidFill>
            </a:endParaRPr>
          </a:p>
        </p:txBody>
      </p:sp>
      <p:sp>
        <p:nvSpPr>
          <p:cNvPr id="45" name="Rectangle 44">
            <a:extLst>
              <a:ext uri="{FF2B5EF4-FFF2-40B4-BE49-F238E27FC236}">
                <a16:creationId xmlns:a16="http://schemas.microsoft.com/office/drawing/2014/main" id="{0AD40BB6-F033-8F4D-9E39-3CECCC2370EA}"/>
              </a:ext>
            </a:extLst>
          </p:cNvPr>
          <p:cNvSpPr/>
          <p:nvPr/>
        </p:nvSpPr>
        <p:spPr>
          <a:xfrm>
            <a:off x="7842124" y="3951950"/>
            <a:ext cx="530915" cy="369332"/>
          </a:xfrm>
          <a:prstGeom prst="rect">
            <a:avLst/>
          </a:prstGeom>
        </p:spPr>
        <p:txBody>
          <a:bodyPr wrap="none">
            <a:spAutoFit/>
          </a:bodyPr>
          <a:lstStyle/>
          <a:p>
            <a:r>
              <a:rPr lang="en-US" dirty="0">
                <a:solidFill>
                  <a:schemeClr val="bg1"/>
                </a:solidFill>
                <a:latin typeface="Arial" charset="0"/>
                <a:ea typeface="ＭＳ Ｐゴシック" charset="-128"/>
              </a:rPr>
              <a:t>OR</a:t>
            </a:r>
            <a:endParaRPr lang="en-US" dirty="0">
              <a:solidFill>
                <a:schemeClr val="bg1"/>
              </a:solidFill>
            </a:endParaRPr>
          </a:p>
        </p:txBody>
      </p:sp>
      <p:sp>
        <p:nvSpPr>
          <p:cNvPr id="46" name="Text Placeholder 7">
            <a:extLst>
              <a:ext uri="{FF2B5EF4-FFF2-40B4-BE49-F238E27FC236}">
                <a16:creationId xmlns:a16="http://schemas.microsoft.com/office/drawing/2014/main" id="{920D94E1-8964-9B40-A681-D1A4844858E0}"/>
              </a:ext>
            </a:extLst>
          </p:cNvPr>
          <p:cNvSpPr txBox="1">
            <a:spLocks/>
          </p:cNvSpPr>
          <p:nvPr/>
        </p:nvSpPr>
        <p:spPr>
          <a:xfrm>
            <a:off x="480766" y="5087333"/>
            <a:ext cx="9798351" cy="695982"/>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1638" indent="-401638">
              <a:defRPr/>
            </a:pPr>
            <a:endParaRPr lang="en-US" altLang="en-US" dirty="0"/>
          </a:p>
        </p:txBody>
      </p:sp>
      <p:sp>
        <p:nvSpPr>
          <p:cNvPr id="49" name="Rectangle 48">
            <a:extLst>
              <a:ext uri="{FF2B5EF4-FFF2-40B4-BE49-F238E27FC236}">
                <a16:creationId xmlns:a16="http://schemas.microsoft.com/office/drawing/2014/main" id="{D5503BC4-4B4B-7C42-8EF0-82AE4F55F226}"/>
              </a:ext>
            </a:extLst>
          </p:cNvPr>
          <p:cNvSpPr/>
          <p:nvPr/>
        </p:nvSpPr>
        <p:spPr>
          <a:xfrm>
            <a:off x="480110" y="5358042"/>
            <a:ext cx="9126829" cy="400110"/>
          </a:xfrm>
          <a:prstGeom prst="rect">
            <a:avLst/>
          </a:prstGeom>
        </p:spPr>
        <p:txBody>
          <a:bodyPr wrap="square">
            <a:spAutoFit/>
          </a:bodyPr>
          <a:lstStyle/>
          <a:p>
            <a:r>
              <a:rPr lang="en-US" altLang="en-US" sz="2000" b="1" dirty="0">
                <a:solidFill>
                  <a:schemeClr val="bg1"/>
                </a:solidFill>
                <a:latin typeface="Arial" panose="020B0604020202020204" pitchFamily="34" charset="0"/>
                <a:cs typeface="Arial" panose="020B0604020202020204" pitchFamily="34" charset="0"/>
              </a:rPr>
              <a:t>180 EPCRA Section 313 chemicals are PFAS</a:t>
            </a:r>
          </a:p>
        </p:txBody>
      </p:sp>
    </p:spTree>
    <p:custDataLst>
      <p:tags r:id="rId1"/>
    </p:custDataLst>
    <p:extLst>
      <p:ext uri="{BB962C8B-B14F-4D97-AF65-F5344CB8AC3E}">
        <p14:creationId xmlns:p14="http://schemas.microsoft.com/office/powerpoint/2010/main" val="12814285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p:cNvSpPr>
            <a:spLocks noGrp="1" noChangeArrowheads="1"/>
          </p:cNvSpPr>
          <p:nvPr>
            <p:ph type="title"/>
          </p:nvPr>
        </p:nvSpPr>
        <p:spPr/>
        <p:txBody>
          <a:bodyPr/>
          <a:lstStyle/>
          <a:p>
            <a:r>
              <a:rPr lang="en-US" altLang="en-US" dirty="0">
                <a:solidFill>
                  <a:srgbClr val="006CB6"/>
                </a:solidFill>
              </a:rPr>
              <a:t> Chemicals of Special Concern and Activity Thresholds</a:t>
            </a:r>
          </a:p>
        </p:txBody>
      </p:sp>
      <p:sp>
        <p:nvSpPr>
          <p:cNvPr id="29" name="Text Placeholder 28">
            <a:extLst>
              <a:ext uri="{FF2B5EF4-FFF2-40B4-BE49-F238E27FC236}">
                <a16:creationId xmlns:a16="http://schemas.microsoft.com/office/drawing/2014/main" id="{0272749F-6F3F-464E-9C4C-E03F8B6DBAD3}"/>
              </a:ext>
            </a:extLst>
          </p:cNvPr>
          <p:cNvSpPr>
            <a:spLocks noGrp="1"/>
          </p:cNvSpPr>
          <p:nvPr>
            <p:ph type="body" sz="quarter" idx="10"/>
          </p:nvPr>
        </p:nvSpPr>
        <p:spPr>
          <a:xfrm>
            <a:off x="481014" y="2239618"/>
            <a:ext cx="3295854" cy="3464753"/>
          </a:xfrm>
        </p:spPr>
        <p:txBody>
          <a:bodyPr/>
          <a:lstStyle/>
          <a:p>
            <a:r>
              <a:rPr lang="en-US" altLang="en-US" dirty="0"/>
              <a:t>100 </a:t>
            </a:r>
            <a:r>
              <a:rPr lang="en-US" altLang="en-US" dirty="0" err="1"/>
              <a:t>lb</a:t>
            </a:r>
            <a:r>
              <a:rPr lang="en-US" altLang="en-US" dirty="0"/>
              <a:t>/</a:t>
            </a:r>
            <a:r>
              <a:rPr lang="en-US" altLang="en-US" dirty="0" err="1"/>
              <a:t>yr</a:t>
            </a:r>
            <a:r>
              <a:rPr lang="en-US" altLang="en-US" dirty="0"/>
              <a:t> (manufactured, processed, or otherwise used):</a:t>
            </a:r>
          </a:p>
          <a:p>
            <a:pPr lvl="1"/>
            <a:r>
              <a:rPr lang="en-US" altLang="en-US" dirty="0"/>
              <a:t>Aldrin</a:t>
            </a:r>
          </a:p>
          <a:p>
            <a:pPr lvl="1"/>
            <a:r>
              <a:rPr lang="en-US" altLang="en-US" dirty="0"/>
              <a:t>Hexabromocyclododecane</a:t>
            </a:r>
          </a:p>
          <a:p>
            <a:pPr lvl="1"/>
            <a:r>
              <a:rPr lang="en-US" altLang="en-US" dirty="0"/>
              <a:t>Lead*</a:t>
            </a:r>
          </a:p>
          <a:p>
            <a:pPr lvl="1"/>
            <a:r>
              <a:rPr lang="en-US" altLang="en-US" dirty="0"/>
              <a:t>Lead compounds</a:t>
            </a:r>
          </a:p>
          <a:p>
            <a:pPr lvl="1"/>
            <a:r>
              <a:rPr lang="en-US" altLang="en-US" dirty="0"/>
              <a:t>Pendimethalin</a:t>
            </a:r>
          </a:p>
          <a:p>
            <a:pPr lvl="1"/>
            <a:r>
              <a:rPr lang="en-US" altLang="en-US" dirty="0"/>
              <a:t>Polycyclic aromatic compounds (PACs)</a:t>
            </a:r>
          </a:p>
          <a:p>
            <a:pPr lvl="1"/>
            <a:r>
              <a:rPr lang="en-US" altLang="en-US" dirty="0" err="1"/>
              <a:t>Tetrabromobisphenol</a:t>
            </a:r>
            <a:r>
              <a:rPr lang="en-US" altLang="en-US" dirty="0"/>
              <a:t> A</a:t>
            </a:r>
          </a:p>
          <a:p>
            <a:pPr lvl="1"/>
            <a:r>
              <a:rPr lang="en-US" altLang="en-US" dirty="0"/>
              <a:t>Trifluralin</a:t>
            </a:r>
          </a:p>
          <a:p>
            <a:pPr lvl="1"/>
            <a:r>
              <a:rPr lang="en-US" altLang="en-US" dirty="0" err="1"/>
              <a:t>Methoxychlor</a:t>
            </a:r>
            <a:endParaRPr lang="en-US" altLang="en-US" dirty="0"/>
          </a:p>
        </p:txBody>
      </p:sp>
      <p:sp>
        <p:nvSpPr>
          <p:cNvPr id="25" name="Text Placeholder 24">
            <a:extLst>
              <a:ext uri="{FF2B5EF4-FFF2-40B4-BE49-F238E27FC236}">
                <a16:creationId xmlns:a16="http://schemas.microsoft.com/office/drawing/2014/main" id="{999FA441-FDD4-5649-964A-169BE64C26EC}"/>
              </a:ext>
            </a:extLst>
          </p:cNvPr>
          <p:cNvSpPr>
            <a:spLocks noGrp="1"/>
          </p:cNvSpPr>
          <p:nvPr>
            <p:ph type="body" sz="quarter" idx="11"/>
          </p:nvPr>
        </p:nvSpPr>
        <p:spPr>
          <a:xfrm>
            <a:off x="4431888" y="2239618"/>
            <a:ext cx="3451199" cy="3464753"/>
          </a:xfrm>
        </p:spPr>
        <p:txBody>
          <a:bodyPr/>
          <a:lstStyle/>
          <a:p>
            <a:r>
              <a:rPr lang="en-US" altLang="en-US" dirty="0"/>
              <a:t>10 lb/</a:t>
            </a:r>
            <a:r>
              <a:rPr lang="en-US" altLang="en-US" dirty="0" err="1"/>
              <a:t>yr</a:t>
            </a:r>
            <a:r>
              <a:rPr lang="en-US" altLang="en-US" dirty="0"/>
              <a:t> (manufactured, processed, or otherwise used):</a:t>
            </a:r>
          </a:p>
          <a:p>
            <a:pPr lvl="1"/>
            <a:r>
              <a:rPr lang="en-US" altLang="en-US" dirty="0"/>
              <a:t>Chlordane</a:t>
            </a:r>
          </a:p>
          <a:p>
            <a:pPr lvl="1"/>
            <a:r>
              <a:rPr lang="en-US" altLang="en-US" dirty="0"/>
              <a:t>Heptachlor</a:t>
            </a:r>
          </a:p>
          <a:p>
            <a:pPr lvl="1"/>
            <a:r>
              <a:rPr lang="en-US" altLang="en-US" dirty="0"/>
              <a:t>Mercury</a:t>
            </a:r>
          </a:p>
          <a:p>
            <a:pPr lvl="1"/>
            <a:r>
              <a:rPr lang="en-US" altLang="en-US" dirty="0"/>
              <a:t>Toxaphene</a:t>
            </a:r>
          </a:p>
          <a:p>
            <a:pPr lvl="1"/>
            <a:r>
              <a:rPr lang="en-US" altLang="en-US" dirty="0"/>
              <a:t>Isodrin</a:t>
            </a:r>
          </a:p>
          <a:p>
            <a:pPr lvl="1"/>
            <a:r>
              <a:rPr lang="en-US" altLang="en-US" dirty="0"/>
              <a:t>Polychlorinated biphenyls</a:t>
            </a:r>
          </a:p>
          <a:p>
            <a:pPr lvl="1"/>
            <a:r>
              <a:rPr lang="en-US" altLang="en-US" dirty="0"/>
              <a:t>Benzo[g,h,i]perylene</a:t>
            </a:r>
          </a:p>
          <a:p>
            <a:pPr lvl="1"/>
            <a:r>
              <a:rPr lang="en-US" altLang="en-US" dirty="0"/>
              <a:t>Hexachlorobenzene </a:t>
            </a:r>
          </a:p>
          <a:p>
            <a:pPr lvl="1"/>
            <a:r>
              <a:rPr lang="en-US" altLang="en-US" dirty="0"/>
              <a:t>Mercury compounds</a:t>
            </a:r>
          </a:p>
          <a:p>
            <a:pPr lvl="1"/>
            <a:r>
              <a:rPr lang="en-US" altLang="en-US" dirty="0"/>
              <a:t>Octachlorostyrene</a:t>
            </a:r>
          </a:p>
          <a:p>
            <a:pPr lvl="1"/>
            <a:r>
              <a:rPr lang="en-US" altLang="en-US" dirty="0"/>
              <a:t>Pentachlorobenzene</a:t>
            </a:r>
          </a:p>
          <a:p>
            <a:endParaRPr lang="en-US" dirty="0"/>
          </a:p>
        </p:txBody>
      </p:sp>
      <p:sp>
        <p:nvSpPr>
          <p:cNvPr id="27" name="Text Placeholder 26">
            <a:extLst>
              <a:ext uri="{FF2B5EF4-FFF2-40B4-BE49-F238E27FC236}">
                <a16:creationId xmlns:a16="http://schemas.microsoft.com/office/drawing/2014/main" id="{F171D36C-5B0F-F84E-A369-D6B58A194AE9}"/>
              </a:ext>
            </a:extLst>
          </p:cNvPr>
          <p:cNvSpPr>
            <a:spLocks noGrp="1"/>
          </p:cNvSpPr>
          <p:nvPr>
            <p:ph type="body" sz="quarter" idx="12"/>
          </p:nvPr>
        </p:nvSpPr>
        <p:spPr>
          <a:xfrm>
            <a:off x="8481418" y="2239618"/>
            <a:ext cx="3710581" cy="3464753"/>
          </a:xfrm>
        </p:spPr>
        <p:txBody>
          <a:bodyPr/>
          <a:lstStyle/>
          <a:p>
            <a:r>
              <a:rPr lang="en-US" altLang="en-US" dirty="0"/>
              <a:t>0.1 g/</a:t>
            </a:r>
            <a:r>
              <a:rPr lang="en-US" altLang="en-US" dirty="0" err="1"/>
              <a:t>yr</a:t>
            </a:r>
            <a:r>
              <a:rPr lang="en-US" altLang="en-US" dirty="0"/>
              <a:t> (manufactured, </a:t>
            </a:r>
            <a:br>
              <a:rPr lang="en-US" altLang="en-US" dirty="0"/>
            </a:br>
            <a:r>
              <a:rPr lang="en-US" altLang="en-US" dirty="0"/>
              <a:t>processed, or otherwise used):</a:t>
            </a:r>
          </a:p>
          <a:p>
            <a:pPr lvl="1"/>
            <a:r>
              <a:rPr lang="en-US" altLang="en-US" dirty="0"/>
              <a:t>Dioxin and dioxin-like compounds</a:t>
            </a:r>
          </a:p>
          <a:p>
            <a:endParaRPr lang="en-US" dirty="0"/>
          </a:p>
        </p:txBody>
      </p:sp>
      <p:sp>
        <p:nvSpPr>
          <p:cNvPr id="12" name="Rectangle 4"/>
          <p:cNvSpPr txBox="1">
            <a:spLocks noChangeArrowheads="1"/>
          </p:cNvSpPr>
          <p:nvPr/>
        </p:nvSpPr>
        <p:spPr bwMode="auto">
          <a:xfrm>
            <a:off x="480767" y="1610641"/>
            <a:ext cx="8000651" cy="646311"/>
          </a:xfrm>
          <a:prstGeom prst="rect">
            <a:avLst/>
          </a:prstGeom>
          <a:noFill/>
          <a:ln w="9525">
            <a:noFill/>
            <a:miter lim="800000"/>
            <a:headEnd/>
            <a:tailEnd/>
          </a:ln>
        </p:spPr>
        <p:txBody>
          <a:bodyPr wrap="square" lIns="91421" tIns="45710" rIns="91421" bIns="45710">
            <a:spAutoFit/>
          </a:bodyPr>
          <a:lstStyle/>
          <a:p>
            <a:pPr defTabSz="914212">
              <a:lnSpc>
                <a:spcPct val="90000"/>
              </a:lnSpc>
              <a:spcBef>
                <a:spcPct val="20000"/>
              </a:spcBef>
              <a:defRPr/>
            </a:pPr>
            <a:r>
              <a:rPr lang="en-US" sz="2000" b="1" kern="0" dirty="0">
                <a:solidFill>
                  <a:schemeClr val="bg1"/>
                </a:solidFill>
                <a:latin typeface="Arial" panose="020B0604020202020204" pitchFamily="34" charset="0"/>
                <a:cs typeface="Arial" panose="020B0604020202020204" pitchFamily="34" charset="0"/>
              </a:rPr>
              <a:t>Chemicals of Special Concern are subject to separate, lower activity thresholds (See 40 CFR § 372.28).</a:t>
            </a:r>
          </a:p>
        </p:txBody>
      </p:sp>
      <p:sp>
        <p:nvSpPr>
          <p:cNvPr id="48" name="Rectangle 47">
            <a:extLst>
              <a:ext uri="{FF2B5EF4-FFF2-40B4-BE49-F238E27FC236}">
                <a16:creationId xmlns:a16="http://schemas.microsoft.com/office/drawing/2014/main" id="{699B5B04-257A-F640-8537-7DB9BB70AAC4}"/>
              </a:ext>
            </a:extLst>
          </p:cNvPr>
          <p:cNvSpPr/>
          <p:nvPr/>
        </p:nvSpPr>
        <p:spPr>
          <a:xfrm>
            <a:off x="480767" y="5849515"/>
            <a:ext cx="4733988" cy="307777"/>
          </a:xfrm>
          <a:prstGeom prst="rect">
            <a:avLst/>
          </a:prstGeom>
        </p:spPr>
        <p:txBody>
          <a:bodyPr wrap="none">
            <a:spAutoFit/>
          </a:bodyPr>
          <a:lstStyle/>
          <a:p>
            <a:r>
              <a:rPr lang="en-US" altLang="en-US" sz="1400" i="1" dirty="0">
                <a:solidFill>
                  <a:schemeClr val="bg1"/>
                </a:solidFill>
                <a:latin typeface="Arial" panose="020B0604020202020204" pitchFamily="34" charset="0"/>
                <a:cs typeface="Arial" panose="020B0604020202020204" pitchFamily="34" charset="0"/>
              </a:rPr>
              <a:t> *Excluding lead in stainless steel, brass, or bronze alloys</a:t>
            </a:r>
            <a:endParaRPr lang="en-US" sz="1400" i="1" dirty="0">
              <a:solidFill>
                <a:schemeClr val="bg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0214515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E17A2FE-AF90-7A4D-82A9-5261A40B1D1E}"/>
              </a:ext>
            </a:extLst>
          </p:cNvPr>
          <p:cNvSpPr/>
          <p:nvPr/>
        </p:nvSpPr>
        <p:spPr>
          <a:xfrm>
            <a:off x="5972294" y="4306625"/>
            <a:ext cx="6219706" cy="17512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0DC112A9-9DC8-3F4F-A8E9-E1511A837121}"/>
              </a:ext>
            </a:extLst>
          </p:cNvPr>
          <p:cNvSpPr>
            <a:spLocks noGrp="1"/>
          </p:cNvSpPr>
          <p:nvPr>
            <p:ph type="title"/>
          </p:nvPr>
        </p:nvSpPr>
        <p:spPr/>
        <p:txBody>
          <a:bodyPr>
            <a:normAutofit/>
          </a:bodyPr>
          <a:lstStyle/>
          <a:p>
            <a:r>
              <a:rPr lang="en-US" altLang="en-US" dirty="0"/>
              <a:t>Threshold Guidance</a:t>
            </a:r>
          </a:p>
        </p:txBody>
      </p:sp>
      <p:sp>
        <p:nvSpPr>
          <p:cNvPr id="3" name="Text Placeholder 2">
            <a:extLst>
              <a:ext uri="{FF2B5EF4-FFF2-40B4-BE49-F238E27FC236}">
                <a16:creationId xmlns:a16="http://schemas.microsoft.com/office/drawing/2014/main" id="{C66C0646-D97F-C043-A2AE-635B32383C03}"/>
              </a:ext>
            </a:extLst>
          </p:cNvPr>
          <p:cNvSpPr>
            <a:spLocks noGrp="1"/>
          </p:cNvSpPr>
          <p:nvPr>
            <p:ph type="body" sz="quarter" idx="10"/>
          </p:nvPr>
        </p:nvSpPr>
        <p:spPr>
          <a:xfrm>
            <a:off x="481015" y="2276593"/>
            <a:ext cx="5318270" cy="3383545"/>
          </a:xfrm>
        </p:spPr>
        <p:txBody>
          <a:bodyPr/>
          <a:lstStyle/>
          <a:p>
            <a:r>
              <a:rPr lang="en-US" altLang="en-US" sz="1800" dirty="0"/>
              <a:t>Remediation </a:t>
            </a:r>
          </a:p>
          <a:p>
            <a:pPr lvl="1"/>
            <a:r>
              <a:rPr lang="en-US" altLang="en-US" sz="1400" dirty="0"/>
              <a:t>Chemicals being remediated are not manufactured, processed, or otherwise used.</a:t>
            </a:r>
          </a:p>
          <a:p>
            <a:pPr lvl="1"/>
            <a:r>
              <a:rPr lang="en-US" altLang="en-US" sz="1400" dirty="0"/>
              <a:t>Chemicals used to remediate waste ARE counted as otherwise used.</a:t>
            </a:r>
          </a:p>
          <a:p>
            <a:pPr lvl="1"/>
            <a:r>
              <a:rPr lang="en-US" altLang="en-US" sz="1400" dirty="0"/>
              <a:t>Chemicals manufactured when treating or remediating waste ARE counted toward manufacturing threshold</a:t>
            </a:r>
          </a:p>
          <a:p>
            <a:r>
              <a:rPr lang="en-US" altLang="en-US" sz="1800" dirty="0"/>
              <a:t>Treatment of wastes generated on-site</a:t>
            </a:r>
          </a:p>
          <a:p>
            <a:pPr lvl="1"/>
            <a:r>
              <a:rPr lang="en-US" altLang="en-US" sz="1400" dirty="0"/>
              <a:t>Wastes brought in from off-site for treatment or other management count towards the otherwise use threshold.</a:t>
            </a:r>
          </a:p>
          <a:p>
            <a:r>
              <a:rPr lang="en-US" altLang="en-US" sz="1800" dirty="0"/>
              <a:t>Storage</a:t>
            </a:r>
          </a:p>
        </p:txBody>
      </p:sp>
      <p:sp>
        <p:nvSpPr>
          <p:cNvPr id="12" name="Text Placeholder 2">
            <a:extLst>
              <a:ext uri="{FF2B5EF4-FFF2-40B4-BE49-F238E27FC236}">
                <a16:creationId xmlns:a16="http://schemas.microsoft.com/office/drawing/2014/main" id="{4E57A125-7EAC-FA4D-A4F0-28906ADEE40B}"/>
              </a:ext>
            </a:extLst>
          </p:cNvPr>
          <p:cNvSpPr txBox="1">
            <a:spLocks/>
          </p:cNvSpPr>
          <p:nvPr/>
        </p:nvSpPr>
        <p:spPr>
          <a:xfrm>
            <a:off x="6252697" y="4472492"/>
            <a:ext cx="5784353" cy="1462072"/>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400" dirty="0">
                <a:solidFill>
                  <a:srgbClr val="006CB6"/>
                </a:solidFill>
              </a:rPr>
              <a:t>These activities do not constitute threshold activities</a:t>
            </a:r>
            <a:r>
              <a:rPr lang="en-US" altLang="en-US" sz="1400" b="0" dirty="0">
                <a:solidFill>
                  <a:srgbClr val="006CB6"/>
                </a:solidFill>
              </a:rPr>
              <a:t>, but are not exempt from reporting if threshold is exceeded through other activities unless specifically eligible for one of the reporting exemptions.</a:t>
            </a:r>
          </a:p>
          <a:p>
            <a:r>
              <a:rPr lang="en-US" altLang="en-US" sz="1400" b="0" dirty="0">
                <a:solidFill>
                  <a:srgbClr val="006CB6"/>
                </a:solidFill>
              </a:rPr>
              <a:t>Chemicals coincidentally manufactured during waste treatment or remediation must be considered.</a:t>
            </a:r>
          </a:p>
        </p:txBody>
      </p:sp>
      <p:sp>
        <p:nvSpPr>
          <p:cNvPr id="10" name="Text Placeholder 2">
            <a:extLst>
              <a:ext uri="{FF2B5EF4-FFF2-40B4-BE49-F238E27FC236}">
                <a16:creationId xmlns:a16="http://schemas.microsoft.com/office/drawing/2014/main" id="{2551CBE8-3DA0-A541-B7A8-E8D9D72B0D7E}"/>
              </a:ext>
            </a:extLst>
          </p:cNvPr>
          <p:cNvSpPr txBox="1">
            <a:spLocks/>
          </p:cNvSpPr>
          <p:nvPr/>
        </p:nvSpPr>
        <p:spPr>
          <a:xfrm>
            <a:off x="6096000" y="2217091"/>
            <a:ext cx="5558279" cy="1751275"/>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800" dirty="0"/>
              <a:t>Recycling on-site for use on-site</a:t>
            </a:r>
          </a:p>
          <a:p>
            <a:r>
              <a:rPr lang="en-US" altLang="en-US" sz="1800" dirty="0"/>
              <a:t>Transferring chemicals off-site for further waste management (except off-site transfers for recycling)</a:t>
            </a:r>
          </a:p>
          <a:p>
            <a:pPr lvl="1"/>
            <a:r>
              <a:rPr lang="en-US" altLang="en-US" sz="1400" dirty="0"/>
              <a:t>Chemicals sent off-site for recycling are counted as processed.</a:t>
            </a:r>
          </a:p>
        </p:txBody>
      </p:sp>
      <p:sp>
        <p:nvSpPr>
          <p:cNvPr id="11" name="Text Placeholder 2">
            <a:extLst>
              <a:ext uri="{FF2B5EF4-FFF2-40B4-BE49-F238E27FC236}">
                <a16:creationId xmlns:a16="http://schemas.microsoft.com/office/drawing/2014/main" id="{39629994-20E1-5244-90F2-EDE0559F37D0}"/>
              </a:ext>
            </a:extLst>
          </p:cNvPr>
          <p:cNvSpPr txBox="1">
            <a:spLocks/>
          </p:cNvSpPr>
          <p:nvPr/>
        </p:nvSpPr>
        <p:spPr>
          <a:xfrm>
            <a:off x="481014" y="1703073"/>
            <a:ext cx="11710985" cy="510363"/>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800" dirty="0"/>
              <a:t>The following activities are not considered “manufacturing,” “processing,” or “otherwise use”:</a:t>
            </a:r>
          </a:p>
        </p:txBody>
      </p:sp>
    </p:spTree>
    <p:extLst>
      <p:ext uri="{BB962C8B-B14F-4D97-AF65-F5344CB8AC3E}">
        <p14:creationId xmlns:p14="http://schemas.microsoft.com/office/powerpoint/2010/main" val="28958907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C112A9-9DC8-3F4F-A8E9-E1511A837121}"/>
              </a:ext>
            </a:extLst>
          </p:cNvPr>
          <p:cNvSpPr>
            <a:spLocks noGrp="1"/>
          </p:cNvSpPr>
          <p:nvPr>
            <p:ph type="title"/>
          </p:nvPr>
        </p:nvSpPr>
        <p:spPr/>
        <p:txBody>
          <a:bodyPr>
            <a:normAutofit fontScale="90000"/>
          </a:bodyPr>
          <a:lstStyle/>
          <a:p>
            <a:r>
              <a:rPr lang="en-US" altLang="en-US" dirty="0"/>
              <a:t>Threshold Guidance: </a:t>
            </a:r>
            <a:r>
              <a:rPr lang="en-US" altLang="en-US" b="0" dirty="0"/>
              <a:t>Combustion</a:t>
            </a:r>
            <a:endParaRPr lang="en-US" b="0" dirty="0"/>
          </a:p>
        </p:txBody>
      </p:sp>
      <p:sp>
        <p:nvSpPr>
          <p:cNvPr id="3" name="Text Placeholder 2">
            <a:extLst>
              <a:ext uri="{FF2B5EF4-FFF2-40B4-BE49-F238E27FC236}">
                <a16:creationId xmlns:a16="http://schemas.microsoft.com/office/drawing/2014/main" id="{C66C0646-D97F-C043-A2AE-635B32383C03}"/>
              </a:ext>
            </a:extLst>
          </p:cNvPr>
          <p:cNvSpPr>
            <a:spLocks noGrp="1"/>
          </p:cNvSpPr>
          <p:nvPr>
            <p:ph type="body" sz="quarter" idx="11"/>
          </p:nvPr>
        </p:nvSpPr>
        <p:spPr/>
        <p:txBody>
          <a:bodyPr/>
          <a:lstStyle/>
          <a:p>
            <a:r>
              <a:rPr lang="en-US" altLang="en-US" dirty="0"/>
              <a:t>Section 313 chemicals may be coincidentally manufactured during combustion of:</a:t>
            </a:r>
          </a:p>
          <a:p>
            <a:pPr lvl="1"/>
            <a:r>
              <a:rPr lang="en-US" altLang="en-US" dirty="0"/>
              <a:t>Oil</a:t>
            </a:r>
          </a:p>
          <a:p>
            <a:pPr lvl="1"/>
            <a:r>
              <a:rPr lang="en-US" altLang="en-US" dirty="0"/>
              <a:t>Coal</a:t>
            </a:r>
          </a:p>
          <a:p>
            <a:pPr lvl="1"/>
            <a:r>
              <a:rPr lang="en-US" altLang="en-US" dirty="0"/>
              <a:t>Natural gas</a:t>
            </a:r>
          </a:p>
          <a:p>
            <a:pPr lvl="1"/>
            <a:r>
              <a:rPr lang="en-US" altLang="en-US" dirty="0"/>
              <a:t>Waste</a:t>
            </a:r>
          </a:p>
          <a:p>
            <a:pPr lvl="1"/>
            <a:r>
              <a:rPr lang="en-US" altLang="en-US" dirty="0"/>
              <a:t>Other materials</a:t>
            </a:r>
          </a:p>
          <a:p>
            <a:r>
              <a:rPr lang="en-US" altLang="en-US" dirty="0"/>
              <a:t>Includes acid aerosols and metal compounds manufactured as by-products of fuel combustion</a:t>
            </a:r>
          </a:p>
          <a:p>
            <a:r>
              <a:rPr lang="en-US" dirty="0"/>
              <a:t>Any Section 313 chemicals in fuels combusted for energy are considered otherwise used.</a:t>
            </a:r>
            <a:endParaRPr lang="en-US" altLang="en-US" dirty="0"/>
          </a:p>
        </p:txBody>
      </p:sp>
    </p:spTree>
    <p:extLst>
      <p:ext uri="{BB962C8B-B14F-4D97-AF65-F5344CB8AC3E}">
        <p14:creationId xmlns:p14="http://schemas.microsoft.com/office/powerpoint/2010/main" val="1290762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Exemptions</a:t>
            </a:r>
          </a:p>
        </p:txBody>
      </p:sp>
      <p:sp>
        <p:nvSpPr>
          <p:cNvPr id="4" name="Text Placeholder 3"/>
          <p:cNvSpPr>
            <a:spLocks noGrp="1"/>
          </p:cNvSpPr>
          <p:nvPr>
            <p:ph type="body" sz="quarter" idx="10"/>
          </p:nvPr>
        </p:nvSpPr>
        <p:spPr>
          <a:xfrm>
            <a:off x="481014" y="1734532"/>
            <a:ext cx="5077104" cy="3996343"/>
          </a:xfrm>
        </p:spPr>
        <p:txBody>
          <a:bodyPr/>
          <a:lstStyle/>
          <a:p>
            <a:pPr marL="342900" indent="-342900">
              <a:buFont typeface="Arial" panose="020B0604020202020204" pitchFamily="34" charset="0"/>
              <a:buChar char="•"/>
            </a:pPr>
            <a:r>
              <a:rPr lang="en-US" b="0" dirty="0"/>
              <a:t>TRI regulations </a:t>
            </a:r>
            <a:r>
              <a:rPr lang="en-US" dirty="0"/>
              <a:t>provide </a:t>
            </a:r>
            <a:br>
              <a:rPr lang="en-US" dirty="0"/>
            </a:br>
            <a:r>
              <a:rPr lang="en-US" dirty="0"/>
              <a:t>exemptions </a:t>
            </a:r>
            <a:r>
              <a:rPr lang="en-US" b="0" dirty="0"/>
              <a:t>for specific scenarios.</a:t>
            </a:r>
          </a:p>
          <a:p>
            <a:pPr marL="342900" indent="-342900">
              <a:buFont typeface="Arial" panose="020B0604020202020204" pitchFamily="34" charset="0"/>
              <a:buChar char="•"/>
            </a:pPr>
            <a:r>
              <a:rPr lang="en-US" b="0" dirty="0"/>
              <a:t>These exemptions allow for a </a:t>
            </a:r>
            <a:br>
              <a:rPr lang="en-US" b="0" dirty="0"/>
            </a:br>
            <a:r>
              <a:rPr lang="en-US" b="0" dirty="0"/>
              <a:t>facility to </a:t>
            </a:r>
            <a:r>
              <a:rPr lang="en-US" dirty="0"/>
              <a:t>not consider quantities </a:t>
            </a:r>
            <a:br>
              <a:rPr lang="en-US" dirty="0"/>
            </a:br>
            <a:r>
              <a:rPr lang="en-US" b="0" dirty="0"/>
              <a:t>of toxic chemicals for certain </a:t>
            </a:r>
            <a:br>
              <a:rPr lang="en-US" b="0" dirty="0"/>
            </a:br>
            <a:r>
              <a:rPr lang="en-US" b="0" dirty="0"/>
              <a:t>threshold determinations and </a:t>
            </a:r>
            <a:br>
              <a:rPr lang="en-US" b="0" dirty="0"/>
            </a:br>
            <a:r>
              <a:rPr lang="en-US" b="0" dirty="0"/>
              <a:t>waste management calculations.</a:t>
            </a:r>
          </a:p>
          <a:p>
            <a:pPr marL="342900" indent="-342900">
              <a:buFont typeface="Arial" panose="020B0604020202020204" pitchFamily="34" charset="0"/>
              <a:buChar char="•"/>
            </a:pPr>
            <a:r>
              <a:rPr lang="en-US" b="0" dirty="0"/>
              <a:t>To learn more about TRI exemptions, </a:t>
            </a:r>
            <a:r>
              <a:rPr lang="en-US" dirty="0"/>
              <a:t>please visit:</a:t>
            </a:r>
            <a:endParaRPr lang="en-US" b="0" dirty="0"/>
          </a:p>
          <a:p>
            <a:pPr marL="1028700" lvl="1" indent="-342900"/>
            <a:r>
              <a:rPr lang="en-US" b="0" i="1">
                <a:hlinkClick r:id="rId3"/>
              </a:rPr>
              <a:t>https://guideme.epa.gov/ords/guideme_ext/f?p=guideme:gd-list#exemption</a:t>
            </a:r>
            <a:r>
              <a:rPr lang="en-US" b="0" i="1"/>
              <a:t> </a:t>
            </a:r>
            <a:endParaRPr lang="en-US" b="0" i="1" dirty="0"/>
          </a:p>
        </p:txBody>
      </p:sp>
      <p:sp>
        <p:nvSpPr>
          <p:cNvPr id="5" name="Text Placeholder 4"/>
          <p:cNvSpPr>
            <a:spLocks noGrp="1"/>
          </p:cNvSpPr>
          <p:nvPr>
            <p:ph type="body" sz="quarter" idx="12"/>
          </p:nvPr>
        </p:nvSpPr>
        <p:spPr/>
        <p:txBody>
          <a:bodyPr/>
          <a:lstStyle/>
          <a:p>
            <a:r>
              <a:rPr lang="en-US" dirty="0"/>
              <a:t>Exemption List</a:t>
            </a:r>
          </a:p>
          <a:p>
            <a:pPr marL="342900" indent="-342900">
              <a:spcBef>
                <a:spcPts val="0"/>
              </a:spcBef>
              <a:buFont typeface="Arial" panose="020B0604020202020204" pitchFamily="34" charset="0"/>
              <a:buChar char="•"/>
            </a:pPr>
            <a:r>
              <a:rPr lang="en-US" sz="1800" b="0" dirty="0"/>
              <a:t>Articles</a:t>
            </a:r>
          </a:p>
          <a:p>
            <a:pPr marL="342900" indent="-342900">
              <a:spcBef>
                <a:spcPts val="0"/>
              </a:spcBef>
              <a:buFont typeface="Arial" panose="020B0604020202020204" pitchFamily="34" charset="0"/>
              <a:buChar char="•"/>
            </a:pPr>
            <a:r>
              <a:rPr lang="en-US" sz="1800" b="0" i="1" dirty="0"/>
              <a:t>De Minimis</a:t>
            </a:r>
          </a:p>
          <a:p>
            <a:pPr marL="342900" indent="-342900">
              <a:spcBef>
                <a:spcPts val="0"/>
              </a:spcBef>
              <a:buFont typeface="Arial" panose="020B0604020202020204" pitchFamily="34" charset="0"/>
              <a:buChar char="•"/>
            </a:pPr>
            <a:r>
              <a:rPr lang="en-US" sz="1800" b="0" dirty="0"/>
              <a:t>Coal Extraction</a:t>
            </a:r>
          </a:p>
          <a:p>
            <a:pPr marL="342900" indent="-342900">
              <a:spcBef>
                <a:spcPts val="0"/>
              </a:spcBef>
              <a:buFont typeface="Arial" panose="020B0604020202020204" pitchFamily="34" charset="0"/>
              <a:buChar char="•"/>
            </a:pPr>
            <a:r>
              <a:rPr lang="en-US" sz="1800" b="0" dirty="0"/>
              <a:t>Intake Air and Water</a:t>
            </a:r>
          </a:p>
          <a:p>
            <a:pPr marL="342900" indent="-342900">
              <a:spcBef>
                <a:spcPts val="0"/>
              </a:spcBef>
              <a:buFont typeface="Arial" panose="020B0604020202020204" pitchFamily="34" charset="0"/>
              <a:buChar char="•"/>
            </a:pPr>
            <a:r>
              <a:rPr lang="en-US" sz="1800" b="0" dirty="0"/>
              <a:t>Laboratory Activities</a:t>
            </a:r>
          </a:p>
          <a:p>
            <a:pPr marL="342900" indent="-342900">
              <a:spcBef>
                <a:spcPts val="0"/>
              </a:spcBef>
              <a:buFont typeface="Arial" panose="020B0604020202020204" pitchFamily="34" charset="0"/>
              <a:buChar char="•"/>
            </a:pPr>
            <a:r>
              <a:rPr lang="en-US" sz="1800" b="0" dirty="0"/>
              <a:t>Janitorial or Facility Grounds Maintenance</a:t>
            </a:r>
          </a:p>
          <a:p>
            <a:pPr marL="342900" indent="-342900">
              <a:spcBef>
                <a:spcPts val="0"/>
              </a:spcBef>
              <a:buFont typeface="Arial" panose="020B0604020202020204" pitchFamily="34" charset="0"/>
              <a:buChar char="•"/>
            </a:pPr>
            <a:r>
              <a:rPr lang="en-US" sz="1800" b="0" dirty="0"/>
              <a:t>Metal Mining Overburden</a:t>
            </a:r>
          </a:p>
          <a:p>
            <a:pPr marL="342900" indent="-342900">
              <a:spcBef>
                <a:spcPts val="0"/>
              </a:spcBef>
              <a:buFont typeface="Arial" panose="020B0604020202020204" pitchFamily="34" charset="0"/>
              <a:buChar char="•"/>
            </a:pPr>
            <a:r>
              <a:rPr lang="en-US" sz="1800" b="0" dirty="0"/>
              <a:t>Motor Vehicle Maintenance</a:t>
            </a:r>
          </a:p>
          <a:p>
            <a:pPr marL="342900" indent="-342900">
              <a:spcBef>
                <a:spcPts val="0"/>
              </a:spcBef>
              <a:buFont typeface="Arial" panose="020B0604020202020204" pitchFamily="34" charset="0"/>
              <a:buChar char="•"/>
            </a:pPr>
            <a:r>
              <a:rPr lang="en-US" sz="1800" b="0" dirty="0"/>
              <a:t>Operators of Establishments on Leased Property</a:t>
            </a:r>
          </a:p>
          <a:p>
            <a:pPr marL="342900" indent="-342900">
              <a:spcBef>
                <a:spcPts val="0"/>
              </a:spcBef>
              <a:buFont typeface="Arial" panose="020B0604020202020204" pitchFamily="34" charset="0"/>
              <a:buChar char="•"/>
            </a:pPr>
            <a:r>
              <a:rPr lang="en-US" sz="1800" b="0" dirty="0"/>
              <a:t>Owners of Leased Property</a:t>
            </a:r>
          </a:p>
          <a:p>
            <a:pPr marL="342900" indent="-342900">
              <a:spcBef>
                <a:spcPts val="0"/>
              </a:spcBef>
              <a:buFont typeface="Arial" panose="020B0604020202020204" pitchFamily="34" charset="0"/>
              <a:buChar char="•"/>
            </a:pPr>
            <a:r>
              <a:rPr lang="en-US" sz="1800" b="0" dirty="0"/>
              <a:t>Personal Use</a:t>
            </a:r>
          </a:p>
          <a:p>
            <a:pPr marL="342900" indent="-342900">
              <a:spcBef>
                <a:spcPts val="0"/>
              </a:spcBef>
              <a:buFont typeface="Arial" panose="020B0604020202020204" pitchFamily="34" charset="0"/>
              <a:buChar char="•"/>
            </a:pPr>
            <a:r>
              <a:rPr lang="en-US" sz="1800" b="0" dirty="0"/>
              <a:t>Structural Component of the Facility</a:t>
            </a:r>
          </a:p>
        </p:txBody>
      </p:sp>
    </p:spTree>
    <p:extLst>
      <p:ext uri="{BB962C8B-B14F-4D97-AF65-F5344CB8AC3E}">
        <p14:creationId xmlns:p14="http://schemas.microsoft.com/office/powerpoint/2010/main" val="711898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C112A9-9DC8-3F4F-A8E9-E1511A837121}"/>
              </a:ext>
            </a:extLst>
          </p:cNvPr>
          <p:cNvSpPr>
            <a:spLocks noGrp="1"/>
          </p:cNvSpPr>
          <p:nvPr>
            <p:ph type="title"/>
          </p:nvPr>
        </p:nvSpPr>
        <p:spPr/>
        <p:txBody>
          <a:bodyPr/>
          <a:lstStyle/>
          <a:p>
            <a:r>
              <a:rPr lang="en-US" altLang="en-US" dirty="0"/>
              <a:t>Exemption Guidance</a:t>
            </a:r>
            <a:endParaRPr lang="en-US" dirty="0"/>
          </a:p>
        </p:txBody>
      </p:sp>
      <p:sp>
        <p:nvSpPr>
          <p:cNvPr id="3" name="Text Placeholder 2">
            <a:extLst>
              <a:ext uri="{FF2B5EF4-FFF2-40B4-BE49-F238E27FC236}">
                <a16:creationId xmlns:a16="http://schemas.microsoft.com/office/drawing/2014/main" id="{C66C0646-D97F-C043-A2AE-635B32383C03}"/>
              </a:ext>
            </a:extLst>
          </p:cNvPr>
          <p:cNvSpPr>
            <a:spLocks noGrp="1"/>
          </p:cNvSpPr>
          <p:nvPr>
            <p:ph type="body" sz="quarter" idx="11"/>
          </p:nvPr>
        </p:nvSpPr>
        <p:spPr>
          <a:xfrm>
            <a:off x="481012" y="1704847"/>
            <a:ext cx="6495860" cy="4264153"/>
          </a:xfrm>
        </p:spPr>
        <p:txBody>
          <a:bodyPr/>
          <a:lstStyle/>
          <a:p>
            <a:r>
              <a:rPr lang="en-US" dirty="0"/>
              <a:t>Reminder:</a:t>
            </a:r>
          </a:p>
          <a:p>
            <a:pPr lvl="1"/>
            <a:r>
              <a:rPr lang="en-US" dirty="0"/>
              <a:t>Even where your activity is covered by an “otherwise use” exemption such as motor vehicle maintenance, if Section 313 chemical are manufactured as by-products, coincidentally as impurities, or otherwise manufactured, they must be considered toward the manufacturing threshold.</a:t>
            </a:r>
          </a:p>
          <a:p>
            <a:pPr marL="457200" lvl="1" indent="0">
              <a:buNone/>
            </a:pPr>
            <a:endParaRPr lang="en-US" sz="800" dirty="0"/>
          </a:p>
          <a:p>
            <a:pPr lvl="1"/>
            <a:r>
              <a:rPr lang="en-US" dirty="0"/>
              <a:t>Section 313 chemicals in fuels added to motor vehicles as part of the facility’s service or product do not qualify for the motor vehicle maintenance exemption.</a:t>
            </a:r>
          </a:p>
          <a:p>
            <a:pPr marL="457200" lvl="1" indent="0">
              <a:buNone/>
            </a:pPr>
            <a:endParaRPr lang="en-US" sz="800" dirty="0"/>
          </a:p>
          <a:p>
            <a:pPr lvl="1"/>
            <a:r>
              <a:rPr lang="en-US" dirty="0"/>
              <a:t>Laboratory activities exemption only applies to certain activities that take place in a laboratory, and they must be under the direct supervision of a technically qualified individual.</a:t>
            </a:r>
          </a:p>
        </p:txBody>
      </p:sp>
    </p:spTree>
    <p:extLst>
      <p:ext uri="{BB962C8B-B14F-4D97-AF65-F5344CB8AC3E}">
        <p14:creationId xmlns:p14="http://schemas.microsoft.com/office/powerpoint/2010/main" val="1800138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C112A9-9DC8-3F4F-A8E9-E1511A837121}"/>
              </a:ext>
            </a:extLst>
          </p:cNvPr>
          <p:cNvSpPr>
            <a:spLocks noGrp="1"/>
          </p:cNvSpPr>
          <p:nvPr>
            <p:ph type="title"/>
          </p:nvPr>
        </p:nvSpPr>
        <p:spPr/>
        <p:txBody>
          <a:bodyPr/>
          <a:lstStyle/>
          <a:p>
            <a:r>
              <a:rPr lang="en-US" altLang="en-US" dirty="0"/>
              <a:t>Metals and Metal Compound Category</a:t>
            </a:r>
            <a:endParaRPr lang="en-US" dirty="0"/>
          </a:p>
        </p:txBody>
      </p:sp>
      <p:sp>
        <p:nvSpPr>
          <p:cNvPr id="3" name="Text Placeholder 2">
            <a:extLst>
              <a:ext uri="{FF2B5EF4-FFF2-40B4-BE49-F238E27FC236}">
                <a16:creationId xmlns:a16="http://schemas.microsoft.com/office/drawing/2014/main" id="{C66C0646-D97F-C043-A2AE-635B32383C03}"/>
              </a:ext>
            </a:extLst>
          </p:cNvPr>
          <p:cNvSpPr>
            <a:spLocks noGrp="1"/>
          </p:cNvSpPr>
          <p:nvPr>
            <p:ph type="body" sz="quarter" idx="10"/>
          </p:nvPr>
        </p:nvSpPr>
        <p:spPr/>
        <p:txBody>
          <a:bodyPr/>
          <a:lstStyle/>
          <a:p>
            <a:r>
              <a:rPr lang="en-US" altLang="en-US" dirty="0"/>
              <a:t>Elemental metals (metals in their neutral state) and their corresponding metal compound categories are listed separately under Section 313.</a:t>
            </a:r>
          </a:p>
          <a:p>
            <a:pPr lvl="1"/>
            <a:r>
              <a:rPr lang="en-US" altLang="en-US" dirty="0"/>
              <a:t>Separate activity threshold determinations.</a:t>
            </a:r>
          </a:p>
          <a:p>
            <a:pPr lvl="1"/>
            <a:r>
              <a:rPr lang="en-US" altLang="en-US" dirty="0"/>
              <a:t>Report for each listing (e.g., nickel or nickel compound) only if the threshold for each listing is exceeded.</a:t>
            </a:r>
          </a:p>
          <a:p>
            <a:pPr lvl="1"/>
            <a:r>
              <a:rPr lang="en-US" altLang="en-US" dirty="0"/>
              <a:t>For metal compounds calculations:</a:t>
            </a:r>
          </a:p>
          <a:p>
            <a:pPr lvl="2"/>
            <a:r>
              <a:rPr lang="en-US" altLang="en-US" dirty="0"/>
              <a:t>Use full compound mass for threshold determination.</a:t>
            </a:r>
          </a:p>
          <a:p>
            <a:pPr lvl="2"/>
            <a:r>
              <a:rPr lang="en-US" altLang="en-US" dirty="0"/>
              <a:t>Use only parent metal mass for release and waste quantities.</a:t>
            </a:r>
          </a:p>
          <a:p>
            <a:pPr lvl="1"/>
            <a:r>
              <a:rPr lang="en-US" altLang="en-US" dirty="0"/>
              <a:t>If threshold exceeded for both the elemental metal and metal category compound (e.g., nickel and nickel compounds), you may report separately or file one combined report.</a:t>
            </a:r>
          </a:p>
          <a:p>
            <a:pPr lvl="2"/>
            <a:r>
              <a:rPr lang="en-US" altLang="en-US" dirty="0"/>
              <a:t>If combined, file as metal and metal category compound.</a:t>
            </a:r>
          </a:p>
          <a:p>
            <a:pPr lvl="2"/>
            <a:r>
              <a:rPr lang="en-US" altLang="en-US" dirty="0"/>
              <a:t>The reason both the elemental metal and its compound may be reported on the same form is that while the entire weight of the compound is used to determine the threshold, only the amounts of the parent metal are reported.</a:t>
            </a:r>
          </a:p>
        </p:txBody>
      </p:sp>
    </p:spTree>
    <p:extLst>
      <p:ext uri="{BB962C8B-B14F-4D97-AF65-F5344CB8AC3E}">
        <p14:creationId xmlns:p14="http://schemas.microsoft.com/office/powerpoint/2010/main" val="2230133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Cyanide Compounds and Hydrogen Cyanide</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0767" y="1696994"/>
            <a:ext cx="9760293" cy="4219675"/>
          </a:xfrm>
        </p:spPr>
        <p:txBody>
          <a:bodyPr/>
          <a:lstStyle/>
          <a:p>
            <a:r>
              <a:rPr lang="en-US" altLang="en-US" dirty="0"/>
              <a:t>Cyanide compounds have the form </a:t>
            </a:r>
            <a:r>
              <a:rPr lang="en-US" dirty="0"/>
              <a:t>X</a:t>
            </a:r>
            <a:r>
              <a:rPr lang="en-US" baseline="30000" dirty="0"/>
              <a:t>+</a:t>
            </a:r>
            <a:r>
              <a:rPr lang="en-US" dirty="0"/>
              <a:t>CN</a:t>
            </a:r>
            <a:r>
              <a:rPr lang="en-US" baseline="30000" dirty="0"/>
              <a:t>-</a:t>
            </a:r>
            <a:r>
              <a:rPr lang="en-US" dirty="0"/>
              <a:t> where X = any other group (except H</a:t>
            </a:r>
            <a:r>
              <a:rPr lang="en-US" baseline="30000" dirty="0"/>
              <a:t>+</a:t>
            </a:r>
            <a:r>
              <a:rPr lang="en-US" dirty="0"/>
              <a:t>) where a formal dissociation can be made. For example, KCN or Ca(CN)</a:t>
            </a:r>
            <a:r>
              <a:rPr lang="en-US" baseline="-25000" dirty="0"/>
              <a:t>2</a:t>
            </a:r>
          </a:p>
          <a:p>
            <a:pPr lvl="1"/>
            <a:r>
              <a:rPr lang="en-US" altLang="en-US" dirty="0">
                <a:solidFill>
                  <a:prstClr val="white"/>
                </a:solidFill>
              </a:rPr>
              <a:t>Includes metal (cyanometalates, such as ferricyanides) and non-metal (such as ammonium cyanide) dissociative cyanide complexes</a:t>
            </a:r>
            <a:endParaRPr lang="en-US" altLang="en-US" dirty="0"/>
          </a:p>
          <a:p>
            <a:pPr lvl="1"/>
            <a:r>
              <a:rPr lang="en-US" altLang="en-US" dirty="0"/>
              <a:t>For threshold determinations, use weight of the entire compound</a:t>
            </a:r>
          </a:p>
          <a:p>
            <a:pPr lvl="1"/>
            <a:r>
              <a:rPr lang="en-US" altLang="en-US" dirty="0"/>
              <a:t>For release and other waste management reporting, report weight of entire compound</a:t>
            </a:r>
          </a:p>
          <a:p>
            <a:r>
              <a:rPr lang="en-US" altLang="en-US" dirty="0">
                <a:solidFill>
                  <a:prstClr val="white"/>
                </a:solidFill>
              </a:rPr>
              <a:t>Hydrogen cyanide (74-90-8)</a:t>
            </a:r>
          </a:p>
          <a:p>
            <a:pPr lvl="1"/>
            <a:r>
              <a:rPr lang="en-US" altLang="en-US" dirty="0">
                <a:solidFill>
                  <a:prstClr val="white"/>
                </a:solidFill>
              </a:rPr>
              <a:t>An individually listed toxic chemical</a:t>
            </a:r>
          </a:p>
          <a:p>
            <a:pPr lvl="1"/>
            <a:r>
              <a:rPr lang="en-US" altLang="en-US" dirty="0">
                <a:solidFill>
                  <a:prstClr val="white"/>
                </a:solidFill>
              </a:rPr>
              <a:t>The Corrections to TRI Reporting Requirements rule clarified that hydrogen cyanide is not part of the cyanide compounds category. </a:t>
            </a:r>
            <a:endParaRPr lang="en-US" altLang="en-US" dirty="0"/>
          </a:p>
        </p:txBody>
      </p:sp>
      <p:sp>
        <p:nvSpPr>
          <p:cNvPr id="6" name="Oval 5">
            <a:extLst>
              <a:ext uri="{FF2B5EF4-FFF2-40B4-BE49-F238E27FC236}">
                <a16:creationId xmlns:a16="http://schemas.microsoft.com/office/drawing/2014/main" id="{874E9BA0-1E13-F842-AE8A-B3738C4CE9E3}"/>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7" name="Picture 6">
            <a:extLst>
              <a:ext uri="{FF2B5EF4-FFF2-40B4-BE49-F238E27FC236}">
                <a16:creationId xmlns:a16="http://schemas.microsoft.com/office/drawing/2014/main" id="{A60C77D1-218C-8341-970B-0D84DDC971A9}"/>
              </a:ext>
            </a:extLst>
          </p:cNvPr>
          <p:cNvPicPr>
            <a:picLocks noChangeAspect="1"/>
          </p:cNvPicPr>
          <p:nvPr/>
        </p:nvPicPr>
        <p:blipFill>
          <a:blip r:embed="rId3"/>
          <a:stretch>
            <a:fillRect/>
          </a:stretch>
        </p:blipFill>
        <p:spPr>
          <a:xfrm>
            <a:off x="10630930" y="5253316"/>
            <a:ext cx="1109567" cy="351814"/>
          </a:xfrm>
          <a:prstGeom prst="rect">
            <a:avLst/>
          </a:prstGeom>
        </p:spPr>
      </p:pic>
    </p:spTree>
    <p:extLst>
      <p:ext uri="{BB962C8B-B14F-4D97-AF65-F5344CB8AC3E}">
        <p14:creationId xmlns:p14="http://schemas.microsoft.com/office/powerpoint/2010/main" val="31819281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C112A9-9DC8-3F4F-A8E9-E1511A837121}"/>
              </a:ext>
            </a:extLst>
          </p:cNvPr>
          <p:cNvSpPr>
            <a:spLocks noGrp="1"/>
          </p:cNvSpPr>
          <p:nvPr>
            <p:ph type="title"/>
          </p:nvPr>
        </p:nvSpPr>
        <p:spPr/>
        <p:txBody>
          <a:bodyPr/>
          <a:lstStyle/>
          <a:p>
            <a:r>
              <a:rPr lang="en-US" altLang="en-US" dirty="0"/>
              <a:t>Metal Cyanide Compound Guidance</a:t>
            </a:r>
            <a:endParaRPr lang="en-US" dirty="0"/>
          </a:p>
        </p:txBody>
      </p:sp>
      <p:sp>
        <p:nvSpPr>
          <p:cNvPr id="3" name="Text Placeholder 2">
            <a:extLst>
              <a:ext uri="{FF2B5EF4-FFF2-40B4-BE49-F238E27FC236}">
                <a16:creationId xmlns:a16="http://schemas.microsoft.com/office/drawing/2014/main" id="{C66C0646-D97F-C043-A2AE-635B32383C03}"/>
              </a:ext>
            </a:extLst>
          </p:cNvPr>
          <p:cNvSpPr>
            <a:spLocks noGrp="1"/>
          </p:cNvSpPr>
          <p:nvPr>
            <p:ph type="body" sz="quarter" idx="10"/>
          </p:nvPr>
        </p:nvSpPr>
        <p:spPr>
          <a:xfrm>
            <a:off x="481014" y="2685872"/>
            <a:ext cx="5235500" cy="2521128"/>
          </a:xfrm>
        </p:spPr>
        <p:txBody>
          <a:bodyPr/>
          <a:lstStyle/>
          <a:p>
            <a:r>
              <a:rPr lang="en-US" altLang="en-US" dirty="0"/>
              <a:t>For reporting the metal category compounds, such as cadmium compounds: </a:t>
            </a:r>
          </a:p>
          <a:p>
            <a:pPr lvl="1"/>
            <a:r>
              <a:rPr lang="en-US" altLang="en-US" dirty="0"/>
              <a:t>For threshold determinations, use entire weight of compound.</a:t>
            </a:r>
          </a:p>
          <a:p>
            <a:pPr lvl="1"/>
            <a:r>
              <a:rPr lang="en-US" altLang="en-US" dirty="0"/>
              <a:t>For release and other waste management reporting, report only the weight of metal portion of the compound. </a:t>
            </a:r>
          </a:p>
        </p:txBody>
      </p:sp>
      <p:sp>
        <p:nvSpPr>
          <p:cNvPr id="2" name="Text Placeholder 1">
            <a:extLst>
              <a:ext uri="{FF2B5EF4-FFF2-40B4-BE49-F238E27FC236}">
                <a16:creationId xmlns:a16="http://schemas.microsoft.com/office/drawing/2014/main" id="{823CF674-F43E-A349-901E-0AFF45C4DCCE}"/>
              </a:ext>
            </a:extLst>
          </p:cNvPr>
          <p:cNvSpPr>
            <a:spLocks noGrp="1"/>
          </p:cNvSpPr>
          <p:nvPr>
            <p:ph type="body" sz="quarter" idx="12"/>
          </p:nvPr>
        </p:nvSpPr>
        <p:spPr>
          <a:xfrm>
            <a:off x="6373261" y="2685871"/>
            <a:ext cx="4917039" cy="2238732"/>
          </a:xfrm>
        </p:spPr>
        <p:txBody>
          <a:bodyPr/>
          <a:lstStyle/>
          <a:p>
            <a:r>
              <a:rPr lang="en-US" altLang="en-US" dirty="0"/>
              <a:t>For cyanide compounds</a:t>
            </a:r>
          </a:p>
          <a:p>
            <a:pPr lvl="1"/>
            <a:r>
              <a:rPr lang="en-US" altLang="en-US" dirty="0"/>
              <a:t>For threshold determinations, use weight of entire compound.</a:t>
            </a:r>
          </a:p>
          <a:p>
            <a:pPr lvl="1"/>
            <a:r>
              <a:rPr lang="en-US" altLang="en-US" dirty="0"/>
              <a:t>For release and other waste management reporting, report weight of entire compound.</a:t>
            </a:r>
          </a:p>
        </p:txBody>
      </p:sp>
      <p:sp>
        <p:nvSpPr>
          <p:cNvPr id="6" name="Text Placeholder 2">
            <a:extLst>
              <a:ext uri="{FF2B5EF4-FFF2-40B4-BE49-F238E27FC236}">
                <a16:creationId xmlns:a16="http://schemas.microsoft.com/office/drawing/2014/main" id="{2016553E-A129-CD4B-BA99-B4A73CC040A6}"/>
              </a:ext>
            </a:extLst>
          </p:cNvPr>
          <p:cNvSpPr txBox="1">
            <a:spLocks/>
          </p:cNvSpPr>
          <p:nvPr/>
        </p:nvSpPr>
        <p:spPr>
          <a:xfrm>
            <a:off x="481013" y="5576487"/>
            <a:ext cx="11037887" cy="688938"/>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7922">
              <a:defRPr/>
            </a:pPr>
            <a:r>
              <a:rPr lang="en-US" altLang="en-US" sz="1400" b="0" i="1" dirty="0"/>
              <a:t>Category description for cyanide compounds states: X</a:t>
            </a:r>
            <a:r>
              <a:rPr lang="en-US" altLang="en-US" sz="1400" b="0" i="1" baseline="30000" dirty="0"/>
              <a:t>+</a:t>
            </a:r>
            <a:r>
              <a:rPr lang="en-US" altLang="en-US" sz="1400" b="0" i="1" dirty="0"/>
              <a:t>CN</a:t>
            </a:r>
            <a:r>
              <a:rPr lang="en-US" altLang="en-US" sz="1400" b="0" i="1" baseline="30000" dirty="0"/>
              <a:t>- </a:t>
            </a:r>
            <a:r>
              <a:rPr lang="en-US" altLang="en-US" sz="1400" b="0" i="1" dirty="0"/>
              <a:t>where X</a:t>
            </a:r>
            <a:r>
              <a:rPr lang="en-US" altLang="en-US" sz="1400" b="0" i="1" baseline="30000" dirty="0"/>
              <a:t>+</a:t>
            </a:r>
            <a:r>
              <a:rPr lang="en-US" altLang="en-US" sz="1400" b="0" i="1" dirty="0"/>
              <a:t> = any group (except H</a:t>
            </a:r>
            <a:r>
              <a:rPr lang="en-US" altLang="en-US" sz="1400" b="0" i="1" baseline="30000" dirty="0"/>
              <a:t>+</a:t>
            </a:r>
            <a:r>
              <a:rPr lang="en-US" altLang="en-US" sz="1400" b="0" i="1" dirty="0"/>
              <a:t>) where a formal dissociation can be made. For example, KCN or Ca(CN)</a:t>
            </a:r>
            <a:r>
              <a:rPr lang="en-US" altLang="en-US" sz="1400" b="0" i="1" baseline="-25000" dirty="0"/>
              <a:t>2</a:t>
            </a:r>
          </a:p>
        </p:txBody>
      </p:sp>
      <p:sp>
        <p:nvSpPr>
          <p:cNvPr id="11" name="Text Placeholder 2">
            <a:extLst>
              <a:ext uri="{FF2B5EF4-FFF2-40B4-BE49-F238E27FC236}">
                <a16:creationId xmlns:a16="http://schemas.microsoft.com/office/drawing/2014/main" id="{FBEDB069-90E7-5E4A-9965-479DFC47FA7A}"/>
              </a:ext>
            </a:extLst>
          </p:cNvPr>
          <p:cNvSpPr txBox="1">
            <a:spLocks/>
          </p:cNvSpPr>
          <p:nvPr/>
        </p:nvSpPr>
        <p:spPr>
          <a:xfrm>
            <a:off x="361705" y="5559025"/>
            <a:ext cx="295275" cy="263488"/>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7922">
              <a:defRPr/>
            </a:pPr>
            <a:r>
              <a:rPr lang="en-US" altLang="en-US" sz="1400" b="0" i="1" dirty="0"/>
              <a:t>*</a:t>
            </a:r>
            <a:endParaRPr lang="en-US" altLang="en-US" sz="1400" b="0" i="1" baseline="-25000" dirty="0"/>
          </a:p>
        </p:txBody>
      </p:sp>
      <p:sp>
        <p:nvSpPr>
          <p:cNvPr id="4" name="Rectangle 3">
            <a:extLst>
              <a:ext uri="{FF2B5EF4-FFF2-40B4-BE49-F238E27FC236}">
                <a16:creationId xmlns:a16="http://schemas.microsoft.com/office/drawing/2014/main" id="{F1686405-8A0C-5E42-B3E5-ACD0F772905A}"/>
              </a:ext>
            </a:extLst>
          </p:cNvPr>
          <p:cNvSpPr/>
          <p:nvPr/>
        </p:nvSpPr>
        <p:spPr>
          <a:xfrm>
            <a:off x="480767" y="1580987"/>
            <a:ext cx="10453933" cy="707886"/>
          </a:xfrm>
          <a:prstGeom prst="rect">
            <a:avLst/>
          </a:prstGeom>
        </p:spPr>
        <p:txBody>
          <a:bodyPr wrap="square">
            <a:spAutoFit/>
          </a:bodyPr>
          <a:lstStyle/>
          <a:p>
            <a:r>
              <a:rPr lang="en-US" altLang="en-US" sz="2000" b="1" dirty="0">
                <a:solidFill>
                  <a:schemeClr val="bg1"/>
                </a:solidFill>
              </a:rPr>
              <a:t>A metal cyanide compound, such as cadmium cyanide, requires separate reporting under both the corresponding metal category compound and cyanide compounds*.</a:t>
            </a:r>
          </a:p>
        </p:txBody>
      </p:sp>
    </p:spTree>
    <p:extLst>
      <p:ext uri="{BB962C8B-B14F-4D97-AF65-F5344CB8AC3E}">
        <p14:creationId xmlns:p14="http://schemas.microsoft.com/office/powerpoint/2010/main" val="4152846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C112A9-9DC8-3F4F-A8E9-E1511A837121}"/>
              </a:ext>
            </a:extLst>
          </p:cNvPr>
          <p:cNvSpPr>
            <a:spLocks noGrp="1"/>
          </p:cNvSpPr>
          <p:nvPr>
            <p:ph type="title"/>
          </p:nvPr>
        </p:nvSpPr>
        <p:spPr/>
        <p:txBody>
          <a:bodyPr/>
          <a:lstStyle/>
          <a:p>
            <a:r>
              <a:rPr lang="en-US" altLang="en-US" dirty="0"/>
              <a:t>Nitrate Compounds Category</a:t>
            </a:r>
            <a:endParaRPr lang="en-US" dirty="0"/>
          </a:p>
        </p:txBody>
      </p:sp>
      <p:sp>
        <p:nvSpPr>
          <p:cNvPr id="3" name="Text Placeholder 2">
            <a:extLst>
              <a:ext uri="{FF2B5EF4-FFF2-40B4-BE49-F238E27FC236}">
                <a16:creationId xmlns:a16="http://schemas.microsoft.com/office/drawing/2014/main" id="{C66C0646-D97F-C043-A2AE-635B32383C03}"/>
              </a:ext>
            </a:extLst>
          </p:cNvPr>
          <p:cNvSpPr>
            <a:spLocks noGrp="1"/>
          </p:cNvSpPr>
          <p:nvPr>
            <p:ph type="body" sz="quarter" idx="10"/>
          </p:nvPr>
        </p:nvSpPr>
        <p:spPr>
          <a:xfrm>
            <a:off x="481014" y="3263789"/>
            <a:ext cx="5235500" cy="2269910"/>
          </a:xfrm>
        </p:spPr>
        <p:txBody>
          <a:bodyPr/>
          <a:lstStyle/>
          <a:p>
            <a:r>
              <a:rPr lang="en-US" altLang="en-US" dirty="0"/>
              <a:t>Qualifier: “Water dissociable; reportable only when in aqueous solution”</a:t>
            </a:r>
          </a:p>
          <a:p>
            <a:pPr lvl="1"/>
            <a:r>
              <a:rPr lang="en-US" altLang="en-US" dirty="0"/>
              <a:t>For threshold determinations, use weight of entire nitrate compound.</a:t>
            </a:r>
          </a:p>
          <a:p>
            <a:pPr lvl="1"/>
            <a:r>
              <a:rPr lang="en-US" altLang="en-US" dirty="0"/>
              <a:t>Calculate only weight of nitrate ion portion when reporting releases and other waste management quantities on Form R.</a:t>
            </a:r>
          </a:p>
        </p:txBody>
      </p:sp>
      <p:sp>
        <p:nvSpPr>
          <p:cNvPr id="2" name="Text Placeholder 1">
            <a:extLst>
              <a:ext uri="{FF2B5EF4-FFF2-40B4-BE49-F238E27FC236}">
                <a16:creationId xmlns:a16="http://schemas.microsoft.com/office/drawing/2014/main" id="{0319DE8B-0A34-4B43-991E-FE53E8688692}"/>
              </a:ext>
            </a:extLst>
          </p:cNvPr>
          <p:cNvSpPr>
            <a:spLocks noGrp="1"/>
          </p:cNvSpPr>
          <p:nvPr>
            <p:ph type="body" sz="quarter" idx="12"/>
          </p:nvPr>
        </p:nvSpPr>
        <p:spPr>
          <a:xfrm>
            <a:off x="6373261" y="3263788"/>
            <a:ext cx="5404938" cy="2269910"/>
          </a:xfrm>
        </p:spPr>
        <p:txBody>
          <a:bodyPr/>
          <a:lstStyle/>
          <a:p>
            <a:r>
              <a:rPr lang="en-US" altLang="en-US" dirty="0"/>
              <a:t>Common nitrate compounds sources</a:t>
            </a:r>
          </a:p>
          <a:p>
            <a:pPr lvl="1"/>
            <a:r>
              <a:rPr lang="en-US" altLang="en-US" dirty="0"/>
              <a:t>Nitrate compounds are produced most commonly when nitric acid is neutralized or in biological treatment of wastewater.</a:t>
            </a:r>
          </a:p>
          <a:p>
            <a:pPr lvl="1"/>
            <a:r>
              <a:rPr lang="en-US" altLang="en-US" dirty="0"/>
              <a:t>Nitrate compound releases to surface water may result from stormwater run off.</a:t>
            </a:r>
          </a:p>
          <a:p>
            <a:pPr lvl="1"/>
            <a:r>
              <a:rPr lang="en-US" altLang="en-US" dirty="0"/>
              <a:t>Exemption may apply for nitrates in intake water (used for processing or non-contact cooling).</a:t>
            </a:r>
          </a:p>
          <a:p>
            <a:endParaRPr lang="en-US" dirty="0"/>
          </a:p>
        </p:txBody>
      </p:sp>
      <p:sp>
        <p:nvSpPr>
          <p:cNvPr id="6" name="Oval 5">
            <a:extLst>
              <a:ext uri="{FF2B5EF4-FFF2-40B4-BE49-F238E27FC236}">
                <a16:creationId xmlns:a16="http://schemas.microsoft.com/office/drawing/2014/main" id="{8377BDB7-A79F-8144-9388-5BD398A07C8B}"/>
              </a:ext>
            </a:extLst>
          </p:cNvPr>
          <p:cNvSpPr/>
          <p:nvPr/>
        </p:nvSpPr>
        <p:spPr>
          <a:xfrm>
            <a:off x="532064" y="1829514"/>
            <a:ext cx="1203746" cy="120374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7" name="Oval 6">
            <a:extLst>
              <a:ext uri="{FF2B5EF4-FFF2-40B4-BE49-F238E27FC236}">
                <a16:creationId xmlns:a16="http://schemas.microsoft.com/office/drawing/2014/main" id="{CCB2CE8E-EB44-DB44-A96E-283881F5B202}"/>
              </a:ext>
            </a:extLst>
          </p:cNvPr>
          <p:cNvSpPr/>
          <p:nvPr/>
        </p:nvSpPr>
        <p:spPr>
          <a:xfrm>
            <a:off x="6495984" y="1829514"/>
            <a:ext cx="1203746" cy="120374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8" name="Picture 7">
            <a:extLst>
              <a:ext uri="{FF2B5EF4-FFF2-40B4-BE49-F238E27FC236}">
                <a16:creationId xmlns:a16="http://schemas.microsoft.com/office/drawing/2014/main" id="{F8A1DAA0-2D25-704C-B4F2-EBD4FE3ED92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3953" y="2013601"/>
            <a:ext cx="774700" cy="774700"/>
          </a:xfrm>
          <a:prstGeom prst="rect">
            <a:avLst/>
          </a:prstGeom>
        </p:spPr>
      </p:pic>
      <p:pic>
        <p:nvPicPr>
          <p:cNvPr id="9" name="Picture 8">
            <a:extLst>
              <a:ext uri="{FF2B5EF4-FFF2-40B4-BE49-F238E27FC236}">
                <a16:creationId xmlns:a16="http://schemas.microsoft.com/office/drawing/2014/main" id="{30FCBA64-6323-3E45-9240-641E02201AC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5941" y="2044597"/>
            <a:ext cx="891355" cy="722988"/>
          </a:xfrm>
          <a:prstGeom prst="rect">
            <a:avLst/>
          </a:prstGeom>
        </p:spPr>
      </p:pic>
    </p:spTree>
    <p:extLst>
      <p:ext uri="{BB962C8B-B14F-4D97-AF65-F5344CB8AC3E}">
        <p14:creationId xmlns:p14="http://schemas.microsoft.com/office/powerpoint/2010/main" val="1897714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97CB1-A3AD-8B48-AE3A-C7613852B779}"/>
              </a:ext>
            </a:extLst>
          </p:cNvPr>
          <p:cNvSpPr>
            <a:spLocks noGrp="1"/>
          </p:cNvSpPr>
          <p:nvPr>
            <p:ph type="title"/>
          </p:nvPr>
        </p:nvSpPr>
        <p:spPr/>
        <p:txBody>
          <a:bodyPr/>
          <a:lstStyle/>
          <a:p>
            <a:r>
              <a:rPr lang="en-US" dirty="0"/>
              <a:t>TRI Reporting Requirements</a:t>
            </a:r>
          </a:p>
        </p:txBody>
      </p:sp>
      <p:pic>
        <p:nvPicPr>
          <p:cNvPr id="6" name="Picture 5" descr="Diagram&#10;&#10;Description automatically generated">
            <a:extLst>
              <a:ext uri="{FF2B5EF4-FFF2-40B4-BE49-F238E27FC236}">
                <a16:creationId xmlns:a16="http://schemas.microsoft.com/office/drawing/2014/main" id="{7129258B-E8EE-F114-1118-766B4BCE95BB}"/>
              </a:ext>
            </a:extLst>
          </p:cNvPr>
          <p:cNvPicPr>
            <a:picLocks noChangeAspect="1"/>
          </p:cNvPicPr>
          <p:nvPr/>
        </p:nvPicPr>
        <p:blipFill>
          <a:blip r:embed="rId3"/>
          <a:stretch>
            <a:fillRect/>
          </a:stretch>
        </p:blipFill>
        <p:spPr>
          <a:xfrm>
            <a:off x="88380" y="918967"/>
            <a:ext cx="12015240" cy="5020066"/>
          </a:xfrm>
          <a:prstGeom prst="rect">
            <a:avLst/>
          </a:prstGeom>
        </p:spPr>
      </p:pic>
    </p:spTree>
    <p:extLst>
      <p:ext uri="{BB962C8B-B14F-4D97-AF65-F5344CB8AC3E}">
        <p14:creationId xmlns:p14="http://schemas.microsoft.com/office/powerpoint/2010/main" val="32500400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#1: </a:t>
            </a:r>
            <a:r>
              <a:rPr lang="en-US" b="0" dirty="0"/>
              <a:t>Question 1</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p:txBody>
          <a:bodyPr/>
          <a:lstStyle/>
          <a:p>
            <a:r>
              <a:rPr lang="en-US" altLang="en-US" sz="2000" dirty="0"/>
              <a:t>A facility processes 200,000 </a:t>
            </a:r>
            <a:r>
              <a:rPr lang="en-US" altLang="en-US" sz="2000" dirty="0" err="1"/>
              <a:t>lb</a:t>
            </a:r>
            <a:r>
              <a:rPr lang="en-US" altLang="en-US" sz="2000" dirty="0"/>
              <a:t> of a mixture containing 10% zinc chromate and 15% chromium dioxide by weight.</a:t>
            </a:r>
          </a:p>
          <a:p>
            <a:r>
              <a:rPr lang="en-US" altLang="en-US" sz="2000" b="1" i="1" dirty="0"/>
              <a:t>For which of the following chemical categories was the processing threshold exceeded?</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3585736"/>
            <a:ext cx="10947042" cy="2040793"/>
          </a:xfrm>
        </p:spPr>
        <p:txBody>
          <a:bodyPr/>
          <a:lstStyle/>
          <a:p>
            <a:r>
              <a:rPr lang="en-US" altLang="en-US" dirty="0"/>
              <a:t>A. Chromium compounds only</a:t>
            </a:r>
          </a:p>
          <a:p>
            <a:r>
              <a:rPr lang="en-US" altLang="en-US" dirty="0"/>
              <a:t>B. Zinc compounds only</a:t>
            </a:r>
          </a:p>
          <a:p>
            <a:r>
              <a:rPr lang="en-US" altLang="en-US" dirty="0"/>
              <a:t>C. Neither</a:t>
            </a:r>
          </a:p>
          <a:p>
            <a:r>
              <a:rPr lang="en-US" altLang="en-US" dirty="0"/>
              <a:t>D. Both</a:t>
            </a:r>
          </a:p>
        </p:txBody>
      </p:sp>
      <p:sp>
        <p:nvSpPr>
          <p:cNvPr id="13" name="Rectangle 12">
            <a:extLst>
              <a:ext uri="{FF2B5EF4-FFF2-40B4-BE49-F238E27FC236}">
                <a16:creationId xmlns:a16="http://schemas.microsoft.com/office/drawing/2014/main" id="{A6880B35-F014-C44E-89E3-AA6D76A9048D}"/>
              </a:ext>
            </a:extLst>
          </p:cNvPr>
          <p:cNvSpPr/>
          <p:nvPr/>
        </p:nvSpPr>
        <p:spPr>
          <a:xfrm>
            <a:off x="622479" y="3585736"/>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15A7B0D-6577-FD42-A729-17BDF272ACBA}"/>
              </a:ext>
            </a:extLst>
          </p:cNvPr>
          <p:cNvSpPr/>
          <p:nvPr/>
        </p:nvSpPr>
        <p:spPr>
          <a:xfrm>
            <a:off x="622478" y="3272264"/>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63757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#1: </a:t>
            </a:r>
            <a:r>
              <a:rPr lang="en-US" b="0" dirty="0"/>
              <a:t>Question 2</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a:xfrm>
            <a:off x="622479" y="1758485"/>
            <a:ext cx="10566221" cy="2418901"/>
          </a:xfrm>
        </p:spPr>
        <p:txBody>
          <a:bodyPr/>
          <a:lstStyle/>
          <a:p>
            <a:pPr marL="0" indent="0">
              <a:defRPr/>
            </a:pPr>
            <a:r>
              <a:rPr lang="en-US" altLang="en-US" sz="2000" dirty="0"/>
              <a:t>A facility neutralizes 20,000 </a:t>
            </a:r>
            <a:r>
              <a:rPr lang="en-US" altLang="en-US" sz="2000" dirty="0" err="1"/>
              <a:t>lb</a:t>
            </a:r>
            <a:r>
              <a:rPr lang="en-US" altLang="en-US" sz="2000" dirty="0"/>
              <a:t> of nitric acid (HNO</a:t>
            </a:r>
            <a:r>
              <a:rPr lang="en-US" altLang="en-US" sz="2000" baseline="-25000" dirty="0"/>
              <a:t>3</a:t>
            </a:r>
            <a:r>
              <a:rPr lang="en-US" altLang="en-US" sz="2000" dirty="0"/>
              <a:t>) with sodium hydroxide (NaOH) in an on-site wastewater treatment system. The neutralization is 100% complete and generates sodium nitrate (NaNO</a:t>
            </a:r>
            <a:r>
              <a:rPr lang="en-US" altLang="en-US" sz="2000" baseline="-25000" dirty="0"/>
              <a:t>3</a:t>
            </a:r>
            <a:r>
              <a:rPr lang="en-US" altLang="en-US" sz="2000" dirty="0"/>
              <a:t>), which is discharged to a nearby water body.</a:t>
            </a:r>
          </a:p>
          <a:p>
            <a:pPr marL="0" indent="0">
              <a:defRPr/>
            </a:pPr>
            <a:r>
              <a:rPr lang="en-US" altLang="en-US" sz="2000" dirty="0"/>
              <a:t>The molecular weight (MW) of HNO</a:t>
            </a:r>
            <a:r>
              <a:rPr lang="en-US" altLang="en-US" sz="2000" baseline="-25000" dirty="0"/>
              <a:t>3</a:t>
            </a:r>
            <a:r>
              <a:rPr lang="en-US" altLang="en-US" sz="2000" dirty="0"/>
              <a:t> = 63 and the MW of NaNO</a:t>
            </a:r>
            <a:r>
              <a:rPr lang="en-US" altLang="en-US" sz="2000" baseline="-25000" dirty="0"/>
              <a:t>3</a:t>
            </a:r>
            <a:r>
              <a:rPr lang="en-US" altLang="en-US" sz="2000" dirty="0"/>
              <a:t> = 85. One mole of HNO</a:t>
            </a:r>
            <a:r>
              <a:rPr lang="en-US" altLang="en-US" sz="2000" baseline="-25000" dirty="0"/>
              <a:t>3</a:t>
            </a:r>
            <a:r>
              <a:rPr lang="en-US" altLang="en-US" sz="2000" dirty="0"/>
              <a:t> generates one mole of NaNO</a:t>
            </a:r>
            <a:r>
              <a:rPr lang="en-US" altLang="en-US" sz="2000" baseline="-25000" dirty="0"/>
              <a:t>3</a:t>
            </a:r>
            <a:r>
              <a:rPr lang="en-US" altLang="en-US" sz="2000" dirty="0"/>
              <a:t>.</a:t>
            </a:r>
          </a:p>
          <a:p>
            <a:pPr marL="0" indent="0">
              <a:defRPr/>
            </a:pPr>
            <a:r>
              <a:rPr lang="en-US" altLang="en-US" sz="2000" b="1" i="1" dirty="0"/>
              <a:t>Does the facility exceed the manufacturing threshold for nitrate compounds?</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4817207"/>
            <a:ext cx="10947042" cy="2040793"/>
          </a:xfrm>
        </p:spPr>
        <p:txBody>
          <a:bodyPr/>
          <a:lstStyle/>
          <a:p>
            <a:pPr marL="0" indent="0">
              <a:defRPr/>
            </a:pPr>
            <a:r>
              <a:rPr lang="en-US" altLang="en-US" dirty="0"/>
              <a:t>Select Yes or No</a:t>
            </a:r>
          </a:p>
        </p:txBody>
      </p:sp>
      <p:sp>
        <p:nvSpPr>
          <p:cNvPr id="5" name="Rectangle 4">
            <a:extLst>
              <a:ext uri="{FF2B5EF4-FFF2-40B4-BE49-F238E27FC236}">
                <a16:creationId xmlns:a16="http://schemas.microsoft.com/office/drawing/2014/main" id="{F67DCC3C-AB95-274E-8233-9C22DF792FD3}"/>
              </a:ext>
            </a:extLst>
          </p:cNvPr>
          <p:cNvSpPr/>
          <p:nvPr/>
        </p:nvSpPr>
        <p:spPr>
          <a:xfrm>
            <a:off x="622479" y="5157361"/>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FE4F2CF8-AD97-5C43-B26B-9DE82DA60F7C}"/>
              </a:ext>
            </a:extLst>
          </p:cNvPr>
          <p:cNvSpPr/>
          <p:nvPr/>
        </p:nvSpPr>
        <p:spPr>
          <a:xfrm>
            <a:off x="622478" y="4469486"/>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835713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#1: </a:t>
            </a:r>
            <a:r>
              <a:rPr lang="en-US" b="0" dirty="0"/>
              <a:t>Question 3</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a:xfrm>
            <a:off x="622479" y="1758485"/>
            <a:ext cx="10312221" cy="2470615"/>
          </a:xfrm>
        </p:spPr>
        <p:txBody>
          <a:bodyPr/>
          <a:lstStyle/>
          <a:p>
            <a:pPr marL="0" indent="0">
              <a:defRPr/>
            </a:pPr>
            <a:r>
              <a:rPr lang="en-US" altLang="en-US" dirty="0"/>
              <a:t>A facility neutralizes 20,000 </a:t>
            </a:r>
            <a:r>
              <a:rPr lang="en-US" altLang="en-US" dirty="0" err="1"/>
              <a:t>lb</a:t>
            </a:r>
            <a:r>
              <a:rPr lang="en-US" altLang="en-US" dirty="0"/>
              <a:t> of nitric acid (HNO</a:t>
            </a:r>
            <a:r>
              <a:rPr lang="en-US" altLang="en-US" baseline="-25000" dirty="0"/>
              <a:t>3</a:t>
            </a:r>
            <a:r>
              <a:rPr lang="en-US" altLang="en-US" dirty="0"/>
              <a:t>) with sodium hydroxide (NaOH) in an on-site wastewater treatment system. The neutralization is 100% complete and generates sodium nitrate (NaNO</a:t>
            </a:r>
            <a:r>
              <a:rPr lang="en-US" altLang="en-US" baseline="-25000" dirty="0"/>
              <a:t>3</a:t>
            </a:r>
            <a:r>
              <a:rPr lang="en-US" altLang="en-US" dirty="0"/>
              <a:t>), which is discharged to a nearby water body.</a:t>
            </a:r>
          </a:p>
          <a:p>
            <a:pPr marL="0" indent="0">
              <a:defRPr/>
            </a:pPr>
            <a:r>
              <a:rPr lang="en-US" altLang="en-US" dirty="0"/>
              <a:t>The molecular weight (MW) of HNO</a:t>
            </a:r>
            <a:r>
              <a:rPr lang="en-US" altLang="en-US" baseline="-25000" dirty="0"/>
              <a:t>3</a:t>
            </a:r>
            <a:r>
              <a:rPr lang="en-US" altLang="en-US" dirty="0"/>
              <a:t> = 63 and the MW of NaNO</a:t>
            </a:r>
            <a:r>
              <a:rPr lang="en-US" altLang="en-US" baseline="-25000" dirty="0"/>
              <a:t>3 </a:t>
            </a:r>
            <a:r>
              <a:rPr lang="en-US" altLang="en-US" dirty="0"/>
              <a:t>= 85. One mole of HNO</a:t>
            </a:r>
            <a:r>
              <a:rPr lang="en-US" altLang="en-US" baseline="-25000" dirty="0"/>
              <a:t>3</a:t>
            </a:r>
            <a:r>
              <a:rPr lang="en-US" altLang="en-US" dirty="0"/>
              <a:t> generates one mole of NaNO</a:t>
            </a:r>
            <a:r>
              <a:rPr lang="en-US" altLang="en-US" baseline="-25000" dirty="0"/>
              <a:t>3</a:t>
            </a:r>
            <a:r>
              <a:rPr lang="en-US" altLang="en-US" dirty="0"/>
              <a:t>. The MW of the nitrate ion NO</a:t>
            </a:r>
            <a:r>
              <a:rPr lang="en-US" altLang="en-US" baseline="-25000" dirty="0"/>
              <a:t>3</a:t>
            </a:r>
            <a:r>
              <a:rPr lang="en-US" altLang="en-US" dirty="0"/>
              <a:t> = 62.</a:t>
            </a:r>
          </a:p>
          <a:p>
            <a:pPr marL="0" indent="0">
              <a:defRPr/>
            </a:pPr>
            <a:r>
              <a:rPr lang="en-US" altLang="en-US" b="1" i="1" dirty="0"/>
              <a:t>In this example, should the facility report release of 27,000 lb of nitrate compounds into a stream or water body (Section 5.3 on Form R)?</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5157361"/>
            <a:ext cx="10947042" cy="2040793"/>
          </a:xfrm>
        </p:spPr>
        <p:txBody>
          <a:bodyPr/>
          <a:lstStyle/>
          <a:p>
            <a:pPr marL="0" indent="0">
              <a:defRPr/>
            </a:pPr>
            <a:r>
              <a:rPr lang="en-US" altLang="en-US" dirty="0"/>
              <a:t>Select Yes or No</a:t>
            </a:r>
          </a:p>
        </p:txBody>
      </p:sp>
      <p:sp>
        <p:nvSpPr>
          <p:cNvPr id="5" name="Rectangle 4">
            <a:extLst>
              <a:ext uri="{FF2B5EF4-FFF2-40B4-BE49-F238E27FC236}">
                <a16:creationId xmlns:a16="http://schemas.microsoft.com/office/drawing/2014/main" id="{F67DCC3C-AB95-274E-8233-9C22DF792FD3}"/>
              </a:ext>
            </a:extLst>
          </p:cNvPr>
          <p:cNvSpPr/>
          <p:nvPr/>
        </p:nvSpPr>
        <p:spPr>
          <a:xfrm>
            <a:off x="622479" y="5157361"/>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749B62BC-6AC2-A44E-A22B-98C8F2E0DC49}"/>
              </a:ext>
            </a:extLst>
          </p:cNvPr>
          <p:cNvSpPr/>
          <p:nvPr/>
        </p:nvSpPr>
        <p:spPr>
          <a:xfrm>
            <a:off x="622478" y="4729361"/>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260438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37F02-065D-6B47-AB40-527D98DBB269}"/>
              </a:ext>
            </a:extLst>
          </p:cNvPr>
          <p:cNvSpPr>
            <a:spLocks noGrp="1"/>
          </p:cNvSpPr>
          <p:nvPr>
            <p:ph type="title"/>
          </p:nvPr>
        </p:nvSpPr>
        <p:spPr/>
        <p:txBody>
          <a:bodyPr/>
          <a:lstStyle/>
          <a:p>
            <a:r>
              <a:rPr lang="en-US" altLang="en-US" dirty="0"/>
              <a:t>Ammonia Guidance</a:t>
            </a:r>
            <a:endParaRPr lang="en-US" dirty="0"/>
          </a:p>
        </p:txBody>
      </p:sp>
      <p:sp>
        <p:nvSpPr>
          <p:cNvPr id="3" name="Text Placeholder 2">
            <a:extLst>
              <a:ext uri="{FF2B5EF4-FFF2-40B4-BE49-F238E27FC236}">
                <a16:creationId xmlns:a16="http://schemas.microsoft.com/office/drawing/2014/main" id="{FBE03D47-BAB5-204A-AF89-CE1C60BC6E86}"/>
              </a:ext>
            </a:extLst>
          </p:cNvPr>
          <p:cNvSpPr>
            <a:spLocks noGrp="1"/>
          </p:cNvSpPr>
          <p:nvPr>
            <p:ph type="body" sz="quarter" idx="11"/>
          </p:nvPr>
        </p:nvSpPr>
        <p:spPr>
          <a:xfrm>
            <a:off x="481013" y="2861657"/>
            <a:ext cx="6645001" cy="3996343"/>
          </a:xfrm>
        </p:spPr>
        <p:txBody>
          <a:bodyPr/>
          <a:lstStyle/>
          <a:p>
            <a:r>
              <a:rPr lang="en-US" altLang="en-US" dirty="0"/>
              <a:t>Ammonia</a:t>
            </a:r>
          </a:p>
          <a:p>
            <a:pPr lvl="1"/>
            <a:r>
              <a:rPr lang="en-US" altLang="en-US" dirty="0"/>
              <a:t>Aqueous ammonia - threshold determination and release and other waste management quantity calculations for aqueous ammonia from any source (i.e., anhydrous ammonia placed in water or water dissociable ammonium salts) is based on 10% </a:t>
            </a:r>
            <a:br>
              <a:rPr lang="en-US" altLang="en-US" dirty="0"/>
            </a:br>
            <a:r>
              <a:rPr lang="en-US" altLang="en-US" dirty="0"/>
              <a:t>of the total ammonia present in aqueous solutions.</a:t>
            </a:r>
          </a:p>
          <a:p>
            <a:pPr lvl="1"/>
            <a:r>
              <a:rPr lang="en-US" altLang="en-US" dirty="0"/>
              <a:t>Anhydrous ammonia - include 100% for thresholds and releases</a:t>
            </a:r>
          </a:p>
          <a:p>
            <a:pPr lvl="2"/>
            <a:r>
              <a:rPr lang="en-US" altLang="en-US" dirty="0"/>
              <a:t>Including air releases from aqueous ammonia</a:t>
            </a:r>
          </a:p>
          <a:p>
            <a:pPr lvl="1"/>
            <a:r>
              <a:rPr lang="en-US" altLang="en-US" dirty="0"/>
              <a:t>Amounts from aqueous sources and anhydrous sources </a:t>
            </a:r>
            <a:br>
              <a:rPr lang="en-US" altLang="en-US" dirty="0"/>
            </a:br>
            <a:r>
              <a:rPr lang="en-US" altLang="en-US" dirty="0"/>
              <a:t>get added together for threshold determinations and </a:t>
            </a:r>
            <a:br>
              <a:rPr lang="en-US" altLang="en-US" dirty="0"/>
            </a:br>
            <a:r>
              <a:rPr lang="en-US" altLang="en-US" dirty="0"/>
              <a:t>ammonia reports.</a:t>
            </a:r>
          </a:p>
          <a:p>
            <a:endParaRPr lang="en-US" dirty="0"/>
          </a:p>
        </p:txBody>
      </p:sp>
      <p:sp>
        <p:nvSpPr>
          <p:cNvPr id="5" name="Oval 4">
            <a:extLst>
              <a:ext uri="{FF2B5EF4-FFF2-40B4-BE49-F238E27FC236}">
                <a16:creationId xmlns:a16="http://schemas.microsoft.com/office/drawing/2014/main" id="{1FEB8688-E24C-5A46-9AD3-532E86088AB8}"/>
              </a:ext>
            </a:extLst>
          </p:cNvPr>
          <p:cNvSpPr/>
          <p:nvPr/>
        </p:nvSpPr>
        <p:spPr>
          <a:xfrm>
            <a:off x="532064" y="1606454"/>
            <a:ext cx="1132464" cy="106412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7" name="Picture 6">
            <a:extLst>
              <a:ext uri="{FF2B5EF4-FFF2-40B4-BE49-F238E27FC236}">
                <a16:creationId xmlns:a16="http://schemas.microsoft.com/office/drawing/2014/main" id="{D7E54504-ABAA-3A4B-9D71-AF87BBAF6EA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0946" y="1735669"/>
            <a:ext cx="774700" cy="774700"/>
          </a:xfrm>
          <a:prstGeom prst="rect">
            <a:avLst/>
          </a:prstGeom>
        </p:spPr>
      </p:pic>
    </p:spTree>
    <p:extLst>
      <p:ext uri="{BB962C8B-B14F-4D97-AF65-F5344CB8AC3E}">
        <p14:creationId xmlns:p14="http://schemas.microsoft.com/office/powerpoint/2010/main" val="795744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Ammonia Calculation Examples</a:t>
            </a:r>
          </a:p>
        </p:txBody>
      </p:sp>
      <p:sp>
        <p:nvSpPr>
          <p:cNvPr id="5" name="Text Placeholder 4"/>
          <p:cNvSpPr>
            <a:spLocks noGrp="1"/>
          </p:cNvSpPr>
          <p:nvPr>
            <p:ph type="body" sz="quarter" idx="10"/>
          </p:nvPr>
        </p:nvSpPr>
        <p:spPr/>
        <p:txBody>
          <a:bodyPr/>
          <a:lstStyle/>
          <a:p>
            <a:r>
              <a:rPr lang="en-US" b="0" dirty="0"/>
              <a:t>In a calendar year, a facility places 25,000 pounds of anhydrous ammonia in water for processing and processes 25,000 pounds of aqueous ammonia from an ammonium salt. </a:t>
            </a:r>
          </a:p>
          <a:p>
            <a:r>
              <a:rPr lang="en-US" b="0" dirty="0"/>
              <a:t>The facility must include all of the 25,000 pounds of anhydrous ammonia in the determination of the processing threshold, but only 10 percent (or 2,500 pounds) of the aqueous ammonia from the ammonium salt in the processing threshold determination.</a:t>
            </a:r>
          </a:p>
          <a:p>
            <a:endParaRPr lang="en-US" dirty="0"/>
          </a:p>
          <a:p>
            <a:endParaRPr lang="en-US" dirty="0"/>
          </a:p>
        </p:txBody>
      </p:sp>
      <p:sp>
        <p:nvSpPr>
          <p:cNvPr id="6" name="Text Placeholder 5"/>
          <p:cNvSpPr>
            <a:spLocks noGrp="1"/>
          </p:cNvSpPr>
          <p:nvPr>
            <p:ph type="body" sz="quarter" idx="12"/>
          </p:nvPr>
        </p:nvSpPr>
        <p:spPr/>
        <p:txBody>
          <a:bodyPr/>
          <a:lstStyle/>
          <a:p>
            <a:r>
              <a:rPr lang="en-US" b="0" dirty="0"/>
              <a:t>In a calendar year, a facility uses 30,000 pounds of anhydrous ammonia to neutralize acids in a wastewater stream. The neutralized waste stream (containing aqueous ammonia from dissociated ammonium salts) is then transferred to a POTW. </a:t>
            </a:r>
          </a:p>
          <a:p>
            <a:r>
              <a:rPr lang="en-US" b="0" dirty="0"/>
              <a:t>The quantity to be applied toward threshold determinations is the total quantity of anhydrous ammonia used in the waste stream neutralization, or 30,000 pounds. The quantity of ammonia reported as transferred is 10 percent of the total quantity of aqueous ammonia transferred, or 3,000 pounds.</a:t>
            </a:r>
          </a:p>
          <a:p>
            <a:endParaRPr lang="en-US" dirty="0"/>
          </a:p>
          <a:p>
            <a:endParaRPr lang="en-US" dirty="0"/>
          </a:p>
        </p:txBody>
      </p:sp>
    </p:spTree>
    <p:extLst>
      <p:ext uri="{BB962C8B-B14F-4D97-AF65-F5344CB8AC3E}">
        <p14:creationId xmlns:p14="http://schemas.microsoft.com/office/powerpoint/2010/main" val="931436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37F02-065D-6B47-AB40-527D98DBB269}"/>
              </a:ext>
            </a:extLst>
          </p:cNvPr>
          <p:cNvSpPr>
            <a:spLocks noGrp="1"/>
          </p:cNvSpPr>
          <p:nvPr>
            <p:ph type="title"/>
          </p:nvPr>
        </p:nvSpPr>
        <p:spPr/>
        <p:txBody>
          <a:bodyPr/>
          <a:lstStyle/>
          <a:p>
            <a:r>
              <a:rPr lang="en-US" altLang="en-US" dirty="0"/>
              <a:t>Acid Aerosols</a:t>
            </a:r>
            <a:endParaRPr lang="en-US" dirty="0"/>
          </a:p>
        </p:txBody>
      </p:sp>
      <p:sp>
        <p:nvSpPr>
          <p:cNvPr id="3" name="Text Placeholder 2">
            <a:extLst>
              <a:ext uri="{FF2B5EF4-FFF2-40B4-BE49-F238E27FC236}">
                <a16:creationId xmlns:a16="http://schemas.microsoft.com/office/drawing/2014/main" id="{FBE03D47-BAB5-204A-AF89-CE1C60BC6E86}"/>
              </a:ext>
            </a:extLst>
          </p:cNvPr>
          <p:cNvSpPr>
            <a:spLocks noGrp="1"/>
          </p:cNvSpPr>
          <p:nvPr>
            <p:ph type="body" sz="quarter" idx="10"/>
          </p:nvPr>
        </p:nvSpPr>
        <p:spPr/>
        <p:txBody>
          <a:bodyPr/>
          <a:lstStyle/>
          <a:p>
            <a:r>
              <a:rPr lang="en-US" altLang="en-US" dirty="0"/>
              <a:t>Hydrochloric and sulfuric acids have a chemical qualifier….They are reportable only if in the aerosol form.</a:t>
            </a:r>
          </a:p>
          <a:p>
            <a:pPr lvl="1"/>
            <a:r>
              <a:rPr lang="en-US" altLang="en-US" dirty="0"/>
              <a:t>These aerosols are common combustion products of coal and other fuels combustion (includes mists, vapors, gas, fog, and other airborne forms of any particle size).</a:t>
            </a:r>
          </a:p>
          <a:p>
            <a:r>
              <a:rPr lang="en-US" altLang="en-US" dirty="0"/>
              <a:t>Threshold determination for closed-loop reuse systems that generate acid aerosol:</a:t>
            </a:r>
          </a:p>
          <a:p>
            <a:pPr lvl="1"/>
            <a:r>
              <a:rPr lang="en-US" altLang="en-US" dirty="0"/>
              <a:t>Acid aerosols are manufactured and otherwise used .</a:t>
            </a:r>
          </a:p>
          <a:p>
            <a:pPr lvl="1"/>
            <a:r>
              <a:rPr lang="en-US" altLang="en-US" dirty="0"/>
              <a:t>Applicable for sulfuric and hydrochloric acid only.</a:t>
            </a:r>
          </a:p>
        </p:txBody>
      </p:sp>
      <p:sp>
        <p:nvSpPr>
          <p:cNvPr id="6" name="Rectangle 5">
            <a:extLst>
              <a:ext uri="{FF2B5EF4-FFF2-40B4-BE49-F238E27FC236}">
                <a16:creationId xmlns:a16="http://schemas.microsoft.com/office/drawing/2014/main" id="{6D35376C-3205-AC4E-A9C0-4A1A27DE868B}"/>
              </a:ext>
            </a:extLst>
          </p:cNvPr>
          <p:cNvSpPr/>
          <p:nvPr/>
        </p:nvSpPr>
        <p:spPr>
          <a:xfrm>
            <a:off x="536576" y="4343397"/>
            <a:ext cx="10982324" cy="11615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7">
            <a:extLst>
              <a:ext uri="{FF2B5EF4-FFF2-40B4-BE49-F238E27FC236}">
                <a16:creationId xmlns:a16="http://schemas.microsoft.com/office/drawing/2014/main" id="{97F2FB20-A5EC-2242-993F-9BB2031F969F}"/>
              </a:ext>
            </a:extLst>
          </p:cNvPr>
          <p:cNvSpPr txBox="1">
            <a:spLocks/>
          </p:cNvSpPr>
          <p:nvPr/>
        </p:nvSpPr>
        <p:spPr>
          <a:xfrm>
            <a:off x="687626" y="4501753"/>
            <a:ext cx="2170068" cy="799136"/>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tLang="en-US" sz="1600" dirty="0">
                <a:solidFill>
                  <a:srgbClr val="006CB6"/>
                </a:solidFill>
              </a:rPr>
              <a:t>Total Amount </a:t>
            </a:r>
            <a:br>
              <a:rPr lang="en-US" altLang="en-US" sz="1600" dirty="0">
                <a:solidFill>
                  <a:srgbClr val="006CB6"/>
                </a:solidFill>
              </a:rPr>
            </a:br>
            <a:r>
              <a:rPr lang="en-US" altLang="en-US" sz="1600" dirty="0">
                <a:solidFill>
                  <a:srgbClr val="006CB6"/>
                </a:solidFill>
              </a:rPr>
              <a:t>of Acid in </a:t>
            </a:r>
            <a:br>
              <a:rPr lang="en-US" altLang="en-US" sz="1600" dirty="0">
                <a:solidFill>
                  <a:srgbClr val="006CB6"/>
                </a:solidFill>
              </a:rPr>
            </a:br>
            <a:r>
              <a:rPr lang="en-US" altLang="en-US" sz="1600" dirty="0">
                <a:solidFill>
                  <a:srgbClr val="006CB6"/>
                </a:solidFill>
              </a:rPr>
              <a:t>Reuse System</a:t>
            </a:r>
          </a:p>
        </p:txBody>
      </p:sp>
      <p:sp>
        <p:nvSpPr>
          <p:cNvPr id="11" name="Text Placeholder 7">
            <a:extLst>
              <a:ext uri="{FF2B5EF4-FFF2-40B4-BE49-F238E27FC236}">
                <a16:creationId xmlns:a16="http://schemas.microsoft.com/office/drawing/2014/main" id="{252DF3E6-D6B6-0A44-B09E-54A2C59E3192}"/>
              </a:ext>
            </a:extLst>
          </p:cNvPr>
          <p:cNvSpPr txBox="1">
            <a:spLocks/>
          </p:cNvSpPr>
          <p:nvPr/>
        </p:nvSpPr>
        <p:spPr>
          <a:xfrm>
            <a:off x="3385647" y="4631214"/>
            <a:ext cx="1827166" cy="62865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tLang="en-US" sz="1600" dirty="0">
                <a:solidFill>
                  <a:srgbClr val="006CB6"/>
                </a:solidFill>
              </a:rPr>
              <a:t>Total Virgin Acid Added in RY</a:t>
            </a:r>
          </a:p>
        </p:txBody>
      </p:sp>
      <p:sp>
        <p:nvSpPr>
          <p:cNvPr id="12" name="Text Placeholder 7">
            <a:extLst>
              <a:ext uri="{FF2B5EF4-FFF2-40B4-BE49-F238E27FC236}">
                <a16:creationId xmlns:a16="http://schemas.microsoft.com/office/drawing/2014/main" id="{487B9441-B885-A146-9CEF-11FC960D0D8C}"/>
              </a:ext>
            </a:extLst>
          </p:cNvPr>
          <p:cNvSpPr txBox="1">
            <a:spLocks/>
          </p:cNvSpPr>
          <p:nvPr/>
        </p:nvSpPr>
        <p:spPr>
          <a:xfrm>
            <a:off x="6309271" y="4531633"/>
            <a:ext cx="2772519" cy="815588"/>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40000"/>
              </a:spcBef>
              <a:defRPr/>
            </a:pPr>
            <a:r>
              <a:rPr lang="en-US" altLang="en-US" sz="1600" dirty="0">
                <a:solidFill>
                  <a:srgbClr val="006CB6"/>
                </a:solidFill>
              </a:rPr>
              <a:t>Amount Acid Aerosols </a:t>
            </a:r>
            <a:br>
              <a:rPr lang="en-US" altLang="en-US" sz="1600" dirty="0">
                <a:solidFill>
                  <a:srgbClr val="006CB6"/>
                </a:solidFill>
              </a:rPr>
            </a:br>
            <a:r>
              <a:rPr lang="en-US" altLang="en-US" sz="1600" dirty="0">
                <a:solidFill>
                  <a:srgbClr val="006CB6"/>
                </a:solidFill>
              </a:rPr>
              <a:t>Manufactured/</a:t>
            </a:r>
            <a:br>
              <a:rPr lang="en-US" altLang="en-US" sz="1600" dirty="0">
                <a:solidFill>
                  <a:srgbClr val="006CB6"/>
                </a:solidFill>
              </a:rPr>
            </a:br>
            <a:r>
              <a:rPr lang="en-US" altLang="en-US" sz="1600" dirty="0">
                <a:solidFill>
                  <a:srgbClr val="006CB6"/>
                </a:solidFill>
              </a:rPr>
              <a:t>Otherwise Used</a:t>
            </a:r>
          </a:p>
        </p:txBody>
      </p:sp>
      <p:sp>
        <p:nvSpPr>
          <p:cNvPr id="13" name="Text Placeholder 7">
            <a:extLst>
              <a:ext uri="{FF2B5EF4-FFF2-40B4-BE49-F238E27FC236}">
                <a16:creationId xmlns:a16="http://schemas.microsoft.com/office/drawing/2014/main" id="{E29EB61C-1AE6-8C4A-AC9B-3EB30F2CE58E}"/>
              </a:ext>
            </a:extLst>
          </p:cNvPr>
          <p:cNvSpPr txBox="1">
            <a:spLocks/>
          </p:cNvSpPr>
          <p:nvPr/>
        </p:nvSpPr>
        <p:spPr>
          <a:xfrm>
            <a:off x="9972097" y="4501753"/>
            <a:ext cx="1846218" cy="1216704"/>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40000"/>
              </a:spcBef>
              <a:defRPr/>
            </a:pPr>
            <a:r>
              <a:rPr lang="en-US" altLang="en-US" sz="1600" dirty="0">
                <a:solidFill>
                  <a:srgbClr val="006CB6"/>
                </a:solidFill>
              </a:rPr>
              <a:t>Closed-loop Acid Reuse System</a:t>
            </a:r>
          </a:p>
        </p:txBody>
      </p:sp>
      <p:sp>
        <p:nvSpPr>
          <p:cNvPr id="14" name="Oval 13">
            <a:extLst>
              <a:ext uri="{FF2B5EF4-FFF2-40B4-BE49-F238E27FC236}">
                <a16:creationId xmlns:a16="http://schemas.microsoft.com/office/drawing/2014/main" id="{71CA1398-D67A-AF44-BF0B-628694460112}"/>
              </a:ext>
            </a:extLst>
          </p:cNvPr>
          <p:cNvSpPr/>
          <p:nvPr/>
        </p:nvSpPr>
        <p:spPr>
          <a:xfrm>
            <a:off x="2500006" y="4586996"/>
            <a:ext cx="628650" cy="628650"/>
          </a:xfrm>
          <a:prstGeom prst="ellipse">
            <a:avLst/>
          </a:prstGeom>
          <a:solidFill>
            <a:srgbClr val="0087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7">
            <a:extLst>
              <a:ext uri="{FF2B5EF4-FFF2-40B4-BE49-F238E27FC236}">
                <a16:creationId xmlns:a16="http://schemas.microsoft.com/office/drawing/2014/main" id="{D7C14E3C-34E6-D047-B009-196769C4C7C9}"/>
              </a:ext>
            </a:extLst>
          </p:cNvPr>
          <p:cNvSpPr txBox="1">
            <a:spLocks/>
          </p:cNvSpPr>
          <p:nvPr/>
        </p:nvSpPr>
        <p:spPr>
          <a:xfrm>
            <a:off x="2509024" y="4508417"/>
            <a:ext cx="619632" cy="62865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en-US" sz="4400" dirty="0"/>
              <a:t>+</a:t>
            </a:r>
          </a:p>
        </p:txBody>
      </p:sp>
      <p:sp>
        <p:nvSpPr>
          <p:cNvPr id="19" name="Oval 18">
            <a:extLst>
              <a:ext uri="{FF2B5EF4-FFF2-40B4-BE49-F238E27FC236}">
                <a16:creationId xmlns:a16="http://schemas.microsoft.com/office/drawing/2014/main" id="{9F887D06-0FC6-0149-8B70-A95EC29C0784}"/>
              </a:ext>
            </a:extLst>
          </p:cNvPr>
          <p:cNvSpPr/>
          <p:nvPr/>
        </p:nvSpPr>
        <p:spPr>
          <a:xfrm>
            <a:off x="5446717" y="4586996"/>
            <a:ext cx="628650" cy="628650"/>
          </a:xfrm>
          <a:prstGeom prst="ellipse">
            <a:avLst/>
          </a:prstGeom>
          <a:solidFill>
            <a:srgbClr val="0087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7">
            <a:extLst>
              <a:ext uri="{FF2B5EF4-FFF2-40B4-BE49-F238E27FC236}">
                <a16:creationId xmlns:a16="http://schemas.microsoft.com/office/drawing/2014/main" id="{5CA4D831-3947-5340-B210-02C25C2F2DF7}"/>
              </a:ext>
            </a:extLst>
          </p:cNvPr>
          <p:cNvSpPr txBox="1">
            <a:spLocks/>
          </p:cNvSpPr>
          <p:nvPr/>
        </p:nvSpPr>
        <p:spPr>
          <a:xfrm>
            <a:off x="5455735" y="4508417"/>
            <a:ext cx="619632" cy="62865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en-US" sz="4400" dirty="0"/>
              <a:t>=</a:t>
            </a:r>
          </a:p>
        </p:txBody>
      </p:sp>
      <p:pic>
        <p:nvPicPr>
          <p:cNvPr id="21" name="Picture 20">
            <a:extLst>
              <a:ext uri="{FF2B5EF4-FFF2-40B4-BE49-F238E27FC236}">
                <a16:creationId xmlns:a16="http://schemas.microsoft.com/office/drawing/2014/main" id="{E577A30A-CB97-AC49-A770-E09C9FCD29AC}"/>
              </a:ext>
            </a:extLst>
          </p:cNvPr>
          <p:cNvPicPr>
            <a:picLocks noChangeAspect="1"/>
          </p:cNvPicPr>
          <p:nvPr/>
        </p:nvPicPr>
        <p:blipFill>
          <a:blip r:embed="rId3"/>
          <a:stretch>
            <a:fillRect/>
          </a:stretch>
        </p:blipFill>
        <p:spPr>
          <a:xfrm>
            <a:off x="9095623" y="4516402"/>
            <a:ext cx="862641" cy="815588"/>
          </a:xfrm>
          <a:prstGeom prst="rect">
            <a:avLst/>
          </a:prstGeom>
        </p:spPr>
      </p:pic>
      <p:sp>
        <p:nvSpPr>
          <p:cNvPr id="22" name="Text Placeholder 2">
            <a:extLst>
              <a:ext uri="{FF2B5EF4-FFF2-40B4-BE49-F238E27FC236}">
                <a16:creationId xmlns:a16="http://schemas.microsoft.com/office/drawing/2014/main" id="{D160A5DB-86EA-1A41-A08B-A2AD72C091DF}"/>
              </a:ext>
            </a:extLst>
          </p:cNvPr>
          <p:cNvSpPr txBox="1">
            <a:spLocks/>
          </p:cNvSpPr>
          <p:nvPr/>
        </p:nvSpPr>
        <p:spPr>
          <a:xfrm>
            <a:off x="481013" y="5858614"/>
            <a:ext cx="11037887" cy="688938"/>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spcBef>
                <a:spcPts val="0"/>
              </a:spcBef>
              <a:buSzPct val="90000"/>
              <a:defRPr/>
            </a:pPr>
            <a:r>
              <a:rPr lang="en-US" altLang="en-US" sz="1400" b="0" i="1" dirty="0"/>
              <a:t>See EPA’s Guidance for Reporting Sulfuric Acid and Guidance for Reporting Hydrochloric Acid for specific calculations</a:t>
            </a:r>
          </a:p>
        </p:txBody>
      </p:sp>
      <p:sp>
        <p:nvSpPr>
          <p:cNvPr id="23" name="Text Placeholder 2">
            <a:extLst>
              <a:ext uri="{FF2B5EF4-FFF2-40B4-BE49-F238E27FC236}">
                <a16:creationId xmlns:a16="http://schemas.microsoft.com/office/drawing/2014/main" id="{90E49166-C234-A74D-A2B2-CB6EDEFA44D3}"/>
              </a:ext>
            </a:extLst>
          </p:cNvPr>
          <p:cNvSpPr txBox="1">
            <a:spLocks/>
          </p:cNvSpPr>
          <p:nvPr/>
        </p:nvSpPr>
        <p:spPr>
          <a:xfrm>
            <a:off x="361705" y="5841152"/>
            <a:ext cx="295275" cy="263488"/>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37922">
              <a:defRPr/>
            </a:pPr>
            <a:r>
              <a:rPr lang="en-US" altLang="en-US" sz="1400" b="0" i="1" dirty="0"/>
              <a:t>*</a:t>
            </a:r>
            <a:endParaRPr lang="en-US" altLang="en-US" sz="1400" b="0" i="1" baseline="-25000" dirty="0"/>
          </a:p>
        </p:txBody>
      </p:sp>
    </p:spTree>
    <p:extLst>
      <p:ext uri="{BB962C8B-B14F-4D97-AF65-F5344CB8AC3E}">
        <p14:creationId xmlns:p14="http://schemas.microsoft.com/office/powerpoint/2010/main" val="7876985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2D2EC-4A84-A14C-8815-D2FF486A3A64}"/>
              </a:ext>
            </a:extLst>
          </p:cNvPr>
          <p:cNvSpPr>
            <a:spLocks noGrp="1"/>
          </p:cNvSpPr>
          <p:nvPr>
            <p:ph type="title"/>
          </p:nvPr>
        </p:nvSpPr>
        <p:spPr/>
        <p:txBody>
          <a:bodyPr/>
          <a:lstStyle/>
          <a:p>
            <a:r>
              <a:rPr lang="en-US" altLang="en-US" dirty="0"/>
              <a:t>Chemical Migration Guidance</a:t>
            </a:r>
            <a:endParaRPr lang="en-US" dirty="0"/>
          </a:p>
        </p:txBody>
      </p:sp>
      <p:sp>
        <p:nvSpPr>
          <p:cNvPr id="3" name="Text Placeholder 2">
            <a:extLst>
              <a:ext uri="{FF2B5EF4-FFF2-40B4-BE49-F238E27FC236}">
                <a16:creationId xmlns:a16="http://schemas.microsoft.com/office/drawing/2014/main" id="{675C5F45-4F9F-E94E-BBFE-A2DDAE81C045}"/>
              </a:ext>
            </a:extLst>
          </p:cNvPr>
          <p:cNvSpPr>
            <a:spLocks noGrp="1"/>
          </p:cNvSpPr>
          <p:nvPr>
            <p:ph type="body" sz="quarter" idx="10"/>
          </p:nvPr>
        </p:nvSpPr>
        <p:spPr>
          <a:xfrm>
            <a:off x="481013" y="1734533"/>
            <a:ext cx="11037887" cy="1302876"/>
          </a:xfrm>
        </p:spPr>
        <p:txBody>
          <a:bodyPr/>
          <a:lstStyle/>
          <a:p>
            <a:r>
              <a:rPr lang="en-US" altLang="en-US" dirty="0"/>
              <a:t>Migration of a Section 313 chemical contained in waste disposed or released from one environmental medium to another within the reporting year:</a:t>
            </a:r>
          </a:p>
          <a:p>
            <a:pPr lvl="1"/>
            <a:r>
              <a:rPr lang="en-US" altLang="en-US" dirty="0"/>
              <a:t>For example, volatilization from a landfill</a:t>
            </a:r>
          </a:p>
          <a:p>
            <a:pPr lvl="1"/>
            <a:r>
              <a:rPr lang="en-US" altLang="en-US" dirty="0"/>
              <a:t>Release estimates must be calculated and reported for all media in Part II, Sections 5, 6, and 8 of Form R.</a:t>
            </a:r>
          </a:p>
          <a:p>
            <a:endParaRPr lang="en-US" dirty="0"/>
          </a:p>
        </p:txBody>
      </p:sp>
      <p:sp>
        <p:nvSpPr>
          <p:cNvPr id="7" name="Rectangle 2">
            <a:extLst>
              <a:ext uri="{FF2B5EF4-FFF2-40B4-BE49-F238E27FC236}">
                <a16:creationId xmlns:a16="http://schemas.microsoft.com/office/drawing/2014/main" id="{9ADB531C-F1F4-C749-A450-DA53F0FCCB47}"/>
              </a:ext>
            </a:extLst>
          </p:cNvPr>
          <p:cNvSpPr>
            <a:spLocks noChangeArrowheads="1"/>
          </p:cNvSpPr>
          <p:nvPr/>
        </p:nvSpPr>
        <p:spPr bwMode="auto">
          <a:xfrm>
            <a:off x="6523103" y="3429000"/>
            <a:ext cx="4434724" cy="2649538"/>
          </a:xfrm>
          <a:prstGeom prst="rect">
            <a:avLst/>
          </a:prstGeom>
          <a:solidFill>
            <a:schemeClr val="bg1"/>
          </a:solidFill>
          <a:ln w="12700">
            <a:noFill/>
            <a:miter lim="800000"/>
            <a:headEnd/>
            <a:tailEnd/>
          </a:ln>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a:p>
        </p:txBody>
      </p:sp>
      <p:sp>
        <p:nvSpPr>
          <p:cNvPr id="8" name="Text Box 6">
            <a:extLst>
              <a:ext uri="{FF2B5EF4-FFF2-40B4-BE49-F238E27FC236}">
                <a16:creationId xmlns:a16="http://schemas.microsoft.com/office/drawing/2014/main" id="{0E996597-D65E-374F-B42D-C763FE8DC45B}"/>
              </a:ext>
            </a:extLst>
          </p:cNvPr>
          <p:cNvSpPr txBox="1">
            <a:spLocks noChangeArrowheads="1"/>
          </p:cNvSpPr>
          <p:nvPr/>
        </p:nvSpPr>
        <p:spPr bwMode="auto">
          <a:xfrm>
            <a:off x="6523103" y="4179791"/>
            <a:ext cx="4434723"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n-US" altLang="en-US" sz="1601" b="1" dirty="0"/>
              <a:t>1,000 lb to air</a:t>
            </a:r>
          </a:p>
        </p:txBody>
      </p:sp>
      <p:sp>
        <p:nvSpPr>
          <p:cNvPr id="9" name="Rectangle 7">
            <a:extLst>
              <a:ext uri="{FF2B5EF4-FFF2-40B4-BE49-F238E27FC236}">
                <a16:creationId xmlns:a16="http://schemas.microsoft.com/office/drawing/2014/main" id="{0BC87D8B-A042-D740-838E-936E44FE7B92}"/>
              </a:ext>
            </a:extLst>
          </p:cNvPr>
          <p:cNvSpPr>
            <a:spLocks noChangeArrowheads="1"/>
          </p:cNvSpPr>
          <p:nvPr/>
        </p:nvSpPr>
        <p:spPr bwMode="auto">
          <a:xfrm>
            <a:off x="6523102" y="3429000"/>
            <a:ext cx="4434724" cy="58019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sp>
        <p:nvSpPr>
          <p:cNvPr id="11" name="Freeform 12">
            <a:extLst>
              <a:ext uri="{FF2B5EF4-FFF2-40B4-BE49-F238E27FC236}">
                <a16:creationId xmlns:a16="http://schemas.microsoft.com/office/drawing/2014/main" id="{AA14A70D-4DA9-3F4A-99F9-E9591C1693CA}"/>
              </a:ext>
            </a:extLst>
          </p:cNvPr>
          <p:cNvSpPr>
            <a:spLocks/>
          </p:cNvSpPr>
          <p:nvPr/>
        </p:nvSpPr>
        <p:spPr bwMode="auto">
          <a:xfrm>
            <a:off x="6523103" y="5205938"/>
            <a:ext cx="4434724" cy="872600"/>
          </a:xfrm>
          <a:custGeom>
            <a:avLst/>
            <a:gdLst>
              <a:gd name="T0" fmla="*/ 0 w 1968"/>
              <a:gd name="T1" fmla="*/ 2147483646 h 544"/>
              <a:gd name="T2" fmla="*/ 0 w 1968"/>
              <a:gd name="T3" fmla="*/ 0 h 544"/>
              <a:gd name="T4" fmla="*/ 2147483646 w 1968"/>
              <a:gd name="T5" fmla="*/ 0 h 544"/>
              <a:gd name="T6" fmla="*/ 2147483646 w 1968"/>
              <a:gd name="T7" fmla="*/ 2147483646 h 544"/>
              <a:gd name="T8" fmla="*/ 2147483646 w 1968"/>
              <a:gd name="T9" fmla="*/ 2147483646 h 544"/>
              <a:gd name="T10" fmla="*/ 2147483646 w 1968"/>
              <a:gd name="T11" fmla="*/ 2147483646 h 544"/>
              <a:gd name="T12" fmla="*/ 2147483646 w 1968"/>
              <a:gd name="T13" fmla="*/ 2147483646 h 544"/>
              <a:gd name="T14" fmla="*/ 2147483646 w 1968"/>
              <a:gd name="T15" fmla="*/ 2147483646 h 544"/>
              <a:gd name="T16" fmla="*/ 2147483646 w 1968"/>
              <a:gd name="T17" fmla="*/ 2147483646 h 544"/>
              <a:gd name="T18" fmla="*/ 2147483646 w 1968"/>
              <a:gd name="T19" fmla="*/ 2147483646 h 544"/>
              <a:gd name="T20" fmla="*/ 2147483646 w 1968"/>
              <a:gd name="T21" fmla="*/ 2147483646 h 544"/>
              <a:gd name="T22" fmla="*/ 0 w 1968"/>
              <a:gd name="T23" fmla="*/ 2147483646 h 5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68"/>
              <a:gd name="T37" fmla="*/ 0 h 544"/>
              <a:gd name="T38" fmla="*/ 1968 w 1968"/>
              <a:gd name="T39" fmla="*/ 544 h 5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68" h="544">
                <a:moveTo>
                  <a:pt x="0" y="544"/>
                </a:moveTo>
                <a:lnTo>
                  <a:pt x="0" y="0"/>
                </a:lnTo>
                <a:lnTo>
                  <a:pt x="240" y="0"/>
                </a:lnTo>
                <a:lnTo>
                  <a:pt x="520" y="24"/>
                </a:lnTo>
                <a:lnTo>
                  <a:pt x="1104" y="65"/>
                </a:lnTo>
                <a:lnTo>
                  <a:pt x="1200" y="14"/>
                </a:lnTo>
                <a:lnTo>
                  <a:pt x="1352" y="32"/>
                </a:lnTo>
                <a:lnTo>
                  <a:pt x="1504" y="24"/>
                </a:lnTo>
                <a:lnTo>
                  <a:pt x="1720" y="16"/>
                </a:lnTo>
                <a:lnTo>
                  <a:pt x="1968" y="8"/>
                </a:lnTo>
                <a:lnTo>
                  <a:pt x="1968" y="544"/>
                </a:lnTo>
                <a:lnTo>
                  <a:pt x="0" y="544"/>
                </a:lnTo>
                <a:close/>
              </a:path>
            </a:pathLst>
          </a:custGeom>
          <a:solidFill>
            <a:schemeClr val="accent4">
              <a:lumMod val="50000"/>
            </a:schemeClr>
          </a:solidFill>
          <a:ln>
            <a:noFill/>
          </a:ln>
        </p:spPr>
        <p:txBody>
          <a:bodyPr wrap="none" anchor="ctr"/>
          <a:lstStyle/>
          <a:p>
            <a:pPr>
              <a:defRPr/>
            </a:pPr>
            <a:endParaRPr lang="en-US" sz="3202"/>
          </a:p>
        </p:txBody>
      </p:sp>
      <p:sp>
        <p:nvSpPr>
          <p:cNvPr id="12" name="Freeform 13">
            <a:extLst>
              <a:ext uri="{FF2B5EF4-FFF2-40B4-BE49-F238E27FC236}">
                <a16:creationId xmlns:a16="http://schemas.microsoft.com/office/drawing/2014/main" id="{9B1C31FE-B119-A441-8650-BF6774DFE553}"/>
              </a:ext>
            </a:extLst>
          </p:cNvPr>
          <p:cNvSpPr>
            <a:spLocks/>
          </p:cNvSpPr>
          <p:nvPr/>
        </p:nvSpPr>
        <p:spPr bwMode="auto">
          <a:xfrm>
            <a:off x="7505592" y="5152933"/>
            <a:ext cx="2485877" cy="537666"/>
          </a:xfrm>
          <a:custGeom>
            <a:avLst/>
            <a:gdLst>
              <a:gd name="T0" fmla="*/ 0 w 1344"/>
              <a:gd name="T1" fmla="*/ 2147483646 h 336"/>
              <a:gd name="T2" fmla="*/ 2147483646 w 1344"/>
              <a:gd name="T3" fmla="*/ 2147483646 h 336"/>
              <a:gd name="T4" fmla="*/ 2147483646 w 1344"/>
              <a:gd name="T5" fmla="*/ 2147483646 h 336"/>
              <a:gd name="T6" fmla="*/ 2147483646 w 1344"/>
              <a:gd name="T7" fmla="*/ 2147483646 h 336"/>
              <a:gd name="T8" fmla="*/ 2147483646 w 1344"/>
              <a:gd name="T9" fmla="*/ 0 h 336"/>
              <a:gd name="T10" fmla="*/ 2147483646 w 1344"/>
              <a:gd name="T11" fmla="*/ 0 h 336"/>
              <a:gd name="T12" fmla="*/ 0 w 1344"/>
              <a:gd name="T13" fmla="*/ 2147483646 h 336"/>
              <a:gd name="T14" fmla="*/ 0 60000 65536"/>
              <a:gd name="T15" fmla="*/ 0 60000 65536"/>
              <a:gd name="T16" fmla="*/ 0 60000 65536"/>
              <a:gd name="T17" fmla="*/ 0 60000 65536"/>
              <a:gd name="T18" fmla="*/ 0 60000 65536"/>
              <a:gd name="T19" fmla="*/ 0 60000 65536"/>
              <a:gd name="T20" fmla="*/ 0 60000 65536"/>
              <a:gd name="T21" fmla="*/ 0 w 1344"/>
              <a:gd name="T22" fmla="*/ 0 h 336"/>
              <a:gd name="T23" fmla="*/ 1344 w 1344"/>
              <a:gd name="T24" fmla="*/ 336 h 3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4" h="336">
                <a:moveTo>
                  <a:pt x="0" y="48"/>
                </a:moveTo>
                <a:lnTo>
                  <a:pt x="288" y="336"/>
                </a:lnTo>
                <a:lnTo>
                  <a:pt x="1056" y="336"/>
                </a:lnTo>
                <a:lnTo>
                  <a:pt x="1344" y="48"/>
                </a:lnTo>
                <a:lnTo>
                  <a:pt x="912" y="0"/>
                </a:lnTo>
                <a:lnTo>
                  <a:pt x="384" y="0"/>
                </a:lnTo>
                <a:lnTo>
                  <a:pt x="0" y="48"/>
                </a:lnTo>
                <a:close/>
              </a:path>
            </a:pathLst>
          </a:custGeom>
          <a:solidFill>
            <a:schemeClr val="accent4"/>
          </a:solidFill>
          <a:ln w="9525">
            <a:noFill/>
            <a:round/>
            <a:headEnd/>
            <a:tailEnd/>
          </a:ln>
        </p:spPr>
        <p:txBody>
          <a:bodyPr wrap="none" anchor="ctr"/>
          <a:lstStyle/>
          <a:p>
            <a:pPr>
              <a:defRPr/>
            </a:pPr>
            <a:endParaRPr lang="en-US" sz="3202"/>
          </a:p>
        </p:txBody>
      </p:sp>
      <p:sp>
        <p:nvSpPr>
          <p:cNvPr id="13" name="Text Box 28">
            <a:extLst>
              <a:ext uri="{FF2B5EF4-FFF2-40B4-BE49-F238E27FC236}">
                <a16:creationId xmlns:a16="http://schemas.microsoft.com/office/drawing/2014/main" id="{21B64D4B-D424-9146-83DC-C180B6465981}"/>
              </a:ext>
            </a:extLst>
          </p:cNvPr>
          <p:cNvSpPr txBox="1">
            <a:spLocks noChangeArrowheads="1"/>
          </p:cNvSpPr>
          <p:nvPr/>
        </p:nvSpPr>
        <p:spPr bwMode="auto">
          <a:xfrm>
            <a:off x="6523102" y="4536130"/>
            <a:ext cx="4434724"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n-US" altLang="en-US" sz="1601" b="1" dirty="0">
                <a:solidFill>
                  <a:srgbClr val="006CB6"/>
                </a:solidFill>
              </a:rPr>
              <a:t>(Form R: 1,000 lb in Section 5.1)</a:t>
            </a:r>
            <a:endParaRPr lang="en-US" altLang="en-US" sz="3202" dirty="0">
              <a:solidFill>
                <a:srgbClr val="006CB6"/>
              </a:solidFill>
            </a:endParaRPr>
          </a:p>
        </p:txBody>
      </p:sp>
      <p:sp>
        <p:nvSpPr>
          <p:cNvPr id="15" name="Rectangle 3">
            <a:extLst>
              <a:ext uri="{FF2B5EF4-FFF2-40B4-BE49-F238E27FC236}">
                <a16:creationId xmlns:a16="http://schemas.microsoft.com/office/drawing/2014/main" id="{D3CDB3DF-413F-7747-8766-A3BE45632786}"/>
              </a:ext>
            </a:extLst>
          </p:cNvPr>
          <p:cNvSpPr>
            <a:spLocks noChangeArrowheads="1"/>
          </p:cNvSpPr>
          <p:nvPr/>
        </p:nvSpPr>
        <p:spPr bwMode="auto">
          <a:xfrm>
            <a:off x="1234174" y="3429000"/>
            <a:ext cx="4434724" cy="2649538"/>
          </a:xfrm>
          <a:prstGeom prst="rect">
            <a:avLst/>
          </a:prstGeom>
          <a:solidFill>
            <a:schemeClr val="bg1"/>
          </a:solidFill>
          <a:ln w="12700">
            <a:noFill/>
            <a:miter lim="800000"/>
            <a:headEnd/>
            <a:tailEnd/>
          </a:ln>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a:p>
        </p:txBody>
      </p:sp>
      <p:sp>
        <p:nvSpPr>
          <p:cNvPr id="16" name="Rectangle 8">
            <a:extLst>
              <a:ext uri="{FF2B5EF4-FFF2-40B4-BE49-F238E27FC236}">
                <a16:creationId xmlns:a16="http://schemas.microsoft.com/office/drawing/2014/main" id="{8A269B79-1C64-D54E-9AD1-CBEAAA012950}"/>
              </a:ext>
            </a:extLst>
          </p:cNvPr>
          <p:cNvSpPr>
            <a:spLocks noChangeArrowheads="1"/>
          </p:cNvSpPr>
          <p:nvPr/>
        </p:nvSpPr>
        <p:spPr bwMode="auto">
          <a:xfrm>
            <a:off x="1234173" y="3429000"/>
            <a:ext cx="4434724" cy="58019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a:p>
        </p:txBody>
      </p:sp>
      <p:sp>
        <p:nvSpPr>
          <p:cNvPr id="18" name="Text Box 11">
            <a:extLst>
              <a:ext uri="{FF2B5EF4-FFF2-40B4-BE49-F238E27FC236}">
                <a16:creationId xmlns:a16="http://schemas.microsoft.com/office/drawing/2014/main" id="{05E12BF7-F2E4-4E4D-B165-556C5CE691C2}"/>
              </a:ext>
            </a:extLst>
          </p:cNvPr>
          <p:cNvSpPr txBox="1">
            <a:spLocks noChangeArrowheads="1"/>
          </p:cNvSpPr>
          <p:nvPr/>
        </p:nvSpPr>
        <p:spPr bwMode="auto">
          <a:xfrm>
            <a:off x="1234173" y="4179791"/>
            <a:ext cx="4434725"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n-US" altLang="en-US" sz="1601" b="1" dirty="0"/>
              <a:t>2,000 lb to surface impoundment</a:t>
            </a:r>
          </a:p>
        </p:txBody>
      </p:sp>
      <p:sp>
        <p:nvSpPr>
          <p:cNvPr id="19" name="Freeform 15">
            <a:extLst>
              <a:ext uri="{FF2B5EF4-FFF2-40B4-BE49-F238E27FC236}">
                <a16:creationId xmlns:a16="http://schemas.microsoft.com/office/drawing/2014/main" id="{941ED983-3845-4F4B-B1A1-86E795FA4E76}"/>
              </a:ext>
            </a:extLst>
          </p:cNvPr>
          <p:cNvSpPr>
            <a:spLocks/>
          </p:cNvSpPr>
          <p:nvPr/>
        </p:nvSpPr>
        <p:spPr bwMode="auto">
          <a:xfrm>
            <a:off x="1234174" y="5205938"/>
            <a:ext cx="4434724" cy="872600"/>
          </a:xfrm>
          <a:custGeom>
            <a:avLst/>
            <a:gdLst>
              <a:gd name="T0" fmla="*/ 0 w 1968"/>
              <a:gd name="T1" fmla="*/ 2147483646 h 544"/>
              <a:gd name="T2" fmla="*/ 0 w 1968"/>
              <a:gd name="T3" fmla="*/ 0 h 544"/>
              <a:gd name="T4" fmla="*/ 2147483646 w 1968"/>
              <a:gd name="T5" fmla="*/ 0 h 544"/>
              <a:gd name="T6" fmla="*/ 2147483646 w 1968"/>
              <a:gd name="T7" fmla="*/ 2147483646 h 544"/>
              <a:gd name="T8" fmla="*/ 2147483646 w 1968"/>
              <a:gd name="T9" fmla="*/ 2147483646 h 544"/>
              <a:gd name="T10" fmla="*/ 2147483646 w 1968"/>
              <a:gd name="T11" fmla="*/ 2147483646 h 544"/>
              <a:gd name="T12" fmla="*/ 2147483646 w 1968"/>
              <a:gd name="T13" fmla="*/ 2147483646 h 544"/>
              <a:gd name="T14" fmla="*/ 2147483646 w 1968"/>
              <a:gd name="T15" fmla="*/ 2147483646 h 544"/>
              <a:gd name="T16" fmla="*/ 2147483646 w 1968"/>
              <a:gd name="T17" fmla="*/ 2147483646 h 544"/>
              <a:gd name="T18" fmla="*/ 2147483646 w 1968"/>
              <a:gd name="T19" fmla="*/ 2147483646 h 544"/>
              <a:gd name="T20" fmla="*/ 2147483646 w 1968"/>
              <a:gd name="T21" fmla="*/ 2147483646 h 544"/>
              <a:gd name="T22" fmla="*/ 0 w 1968"/>
              <a:gd name="T23" fmla="*/ 2147483646 h 5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68"/>
              <a:gd name="T37" fmla="*/ 0 h 544"/>
              <a:gd name="T38" fmla="*/ 1968 w 1968"/>
              <a:gd name="T39" fmla="*/ 544 h 5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68" h="544">
                <a:moveTo>
                  <a:pt x="0" y="544"/>
                </a:moveTo>
                <a:lnTo>
                  <a:pt x="0" y="0"/>
                </a:lnTo>
                <a:lnTo>
                  <a:pt x="240" y="0"/>
                </a:lnTo>
                <a:lnTo>
                  <a:pt x="520" y="24"/>
                </a:lnTo>
                <a:lnTo>
                  <a:pt x="1104" y="65"/>
                </a:lnTo>
                <a:lnTo>
                  <a:pt x="1200" y="14"/>
                </a:lnTo>
                <a:lnTo>
                  <a:pt x="1352" y="32"/>
                </a:lnTo>
                <a:lnTo>
                  <a:pt x="1504" y="24"/>
                </a:lnTo>
                <a:lnTo>
                  <a:pt x="1720" y="16"/>
                </a:lnTo>
                <a:lnTo>
                  <a:pt x="1968" y="8"/>
                </a:lnTo>
                <a:lnTo>
                  <a:pt x="1968" y="544"/>
                </a:lnTo>
                <a:lnTo>
                  <a:pt x="0" y="544"/>
                </a:lnTo>
                <a:close/>
              </a:path>
            </a:pathLst>
          </a:custGeom>
          <a:solidFill>
            <a:schemeClr val="accent4">
              <a:lumMod val="50000"/>
            </a:schemeClr>
          </a:solidFill>
          <a:ln>
            <a:noFill/>
          </a:ln>
        </p:spPr>
        <p:txBody>
          <a:bodyPr wrap="none" anchor="ctr"/>
          <a:lstStyle/>
          <a:p>
            <a:pPr>
              <a:defRPr/>
            </a:pPr>
            <a:endParaRPr lang="en-US" sz="3202"/>
          </a:p>
        </p:txBody>
      </p:sp>
      <p:sp>
        <p:nvSpPr>
          <p:cNvPr id="20" name="Freeform 16">
            <a:extLst>
              <a:ext uri="{FF2B5EF4-FFF2-40B4-BE49-F238E27FC236}">
                <a16:creationId xmlns:a16="http://schemas.microsoft.com/office/drawing/2014/main" id="{041BA295-1A5A-8142-A8A7-E4A9485BA292}"/>
              </a:ext>
            </a:extLst>
          </p:cNvPr>
          <p:cNvSpPr>
            <a:spLocks/>
          </p:cNvSpPr>
          <p:nvPr/>
        </p:nvSpPr>
        <p:spPr bwMode="auto">
          <a:xfrm>
            <a:off x="2000500" y="5152933"/>
            <a:ext cx="2487566" cy="537666"/>
          </a:xfrm>
          <a:custGeom>
            <a:avLst/>
            <a:gdLst>
              <a:gd name="T0" fmla="*/ 0 w 1344"/>
              <a:gd name="T1" fmla="*/ 2147483646 h 336"/>
              <a:gd name="T2" fmla="*/ 2147483646 w 1344"/>
              <a:gd name="T3" fmla="*/ 2147483646 h 336"/>
              <a:gd name="T4" fmla="*/ 2147483646 w 1344"/>
              <a:gd name="T5" fmla="*/ 2147483646 h 336"/>
              <a:gd name="T6" fmla="*/ 2147483646 w 1344"/>
              <a:gd name="T7" fmla="*/ 2147483646 h 336"/>
              <a:gd name="T8" fmla="*/ 2147483646 w 1344"/>
              <a:gd name="T9" fmla="*/ 0 h 336"/>
              <a:gd name="T10" fmla="*/ 2147483646 w 1344"/>
              <a:gd name="T11" fmla="*/ 0 h 336"/>
              <a:gd name="T12" fmla="*/ 0 w 1344"/>
              <a:gd name="T13" fmla="*/ 2147483646 h 336"/>
              <a:gd name="T14" fmla="*/ 0 60000 65536"/>
              <a:gd name="T15" fmla="*/ 0 60000 65536"/>
              <a:gd name="T16" fmla="*/ 0 60000 65536"/>
              <a:gd name="T17" fmla="*/ 0 60000 65536"/>
              <a:gd name="T18" fmla="*/ 0 60000 65536"/>
              <a:gd name="T19" fmla="*/ 0 60000 65536"/>
              <a:gd name="T20" fmla="*/ 0 60000 65536"/>
              <a:gd name="T21" fmla="*/ 0 w 1344"/>
              <a:gd name="T22" fmla="*/ 0 h 336"/>
              <a:gd name="T23" fmla="*/ 1344 w 1344"/>
              <a:gd name="T24" fmla="*/ 336 h 3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4" h="336">
                <a:moveTo>
                  <a:pt x="0" y="48"/>
                </a:moveTo>
                <a:lnTo>
                  <a:pt x="288" y="336"/>
                </a:lnTo>
                <a:lnTo>
                  <a:pt x="1056" y="336"/>
                </a:lnTo>
                <a:lnTo>
                  <a:pt x="1344" y="48"/>
                </a:lnTo>
                <a:lnTo>
                  <a:pt x="912" y="0"/>
                </a:lnTo>
                <a:lnTo>
                  <a:pt x="384" y="0"/>
                </a:lnTo>
                <a:lnTo>
                  <a:pt x="0" y="48"/>
                </a:lnTo>
                <a:close/>
              </a:path>
            </a:pathLst>
          </a:custGeom>
          <a:solidFill>
            <a:schemeClr val="accent4"/>
          </a:solidFill>
          <a:ln w="9525">
            <a:noFill/>
            <a:round/>
            <a:headEnd/>
            <a:tailEnd/>
          </a:ln>
        </p:spPr>
        <p:txBody>
          <a:bodyPr wrap="none" anchor="ctr"/>
          <a:lstStyle/>
          <a:p>
            <a:pPr>
              <a:defRPr/>
            </a:pPr>
            <a:endParaRPr lang="en-US" sz="3202" dirty="0"/>
          </a:p>
        </p:txBody>
      </p:sp>
      <p:sp>
        <p:nvSpPr>
          <p:cNvPr id="21" name="Text Box 27">
            <a:extLst>
              <a:ext uri="{FF2B5EF4-FFF2-40B4-BE49-F238E27FC236}">
                <a16:creationId xmlns:a16="http://schemas.microsoft.com/office/drawing/2014/main" id="{3F50F70A-F3F8-D24B-B608-8280DCFB533C}"/>
              </a:ext>
            </a:extLst>
          </p:cNvPr>
          <p:cNvSpPr txBox="1">
            <a:spLocks noChangeArrowheads="1"/>
          </p:cNvSpPr>
          <p:nvPr/>
        </p:nvSpPr>
        <p:spPr bwMode="auto">
          <a:xfrm>
            <a:off x="1234173" y="4536130"/>
            <a:ext cx="4434724" cy="560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90000"/>
              </a:lnSpc>
              <a:defRPr/>
            </a:pPr>
            <a:r>
              <a:rPr lang="en-US" altLang="en-US" sz="1601" b="1" dirty="0">
                <a:solidFill>
                  <a:srgbClr val="006CB6"/>
                </a:solidFill>
              </a:rPr>
              <a:t>(Form R: 1,000 lb in Section 5.5.3B)</a:t>
            </a:r>
          </a:p>
          <a:p>
            <a:pPr>
              <a:defRPr/>
            </a:pPr>
            <a:endParaRPr lang="en-US" altLang="en-US" sz="1601" dirty="0">
              <a:solidFill>
                <a:srgbClr val="006CB6"/>
              </a:solidFill>
            </a:endParaRPr>
          </a:p>
        </p:txBody>
      </p:sp>
      <p:sp>
        <p:nvSpPr>
          <p:cNvPr id="22" name="Rectangle 21">
            <a:extLst>
              <a:ext uri="{FF2B5EF4-FFF2-40B4-BE49-F238E27FC236}">
                <a16:creationId xmlns:a16="http://schemas.microsoft.com/office/drawing/2014/main" id="{2B46987C-F97A-C34B-907E-99E889475D75}"/>
              </a:ext>
            </a:extLst>
          </p:cNvPr>
          <p:cNvSpPr/>
          <p:nvPr/>
        </p:nvSpPr>
        <p:spPr>
          <a:xfrm>
            <a:off x="2981567" y="3539323"/>
            <a:ext cx="939937" cy="400110"/>
          </a:xfrm>
          <a:prstGeom prst="rect">
            <a:avLst/>
          </a:prstGeom>
        </p:spPr>
        <p:txBody>
          <a:bodyPr wrap="none">
            <a:spAutoFit/>
          </a:bodyPr>
          <a:lstStyle/>
          <a:p>
            <a:pPr algn="ctr">
              <a:defRPr/>
            </a:pPr>
            <a:r>
              <a:rPr lang="en-US" altLang="en-US" sz="2000" b="1" dirty="0">
                <a:solidFill>
                  <a:srgbClr val="006CB6"/>
                </a:solidFill>
                <a:latin typeface="Arial" panose="020B0604020202020204" pitchFamily="34" charset="0"/>
                <a:cs typeface="Arial" panose="020B0604020202020204" pitchFamily="34" charset="0"/>
              </a:rPr>
              <a:t>Year 1</a:t>
            </a:r>
          </a:p>
        </p:txBody>
      </p:sp>
      <p:sp>
        <p:nvSpPr>
          <p:cNvPr id="23" name="Rectangle 22">
            <a:extLst>
              <a:ext uri="{FF2B5EF4-FFF2-40B4-BE49-F238E27FC236}">
                <a16:creationId xmlns:a16="http://schemas.microsoft.com/office/drawing/2014/main" id="{47619D77-43C1-C14D-A93B-9272E09F3348}"/>
              </a:ext>
            </a:extLst>
          </p:cNvPr>
          <p:cNvSpPr/>
          <p:nvPr/>
        </p:nvSpPr>
        <p:spPr>
          <a:xfrm>
            <a:off x="8270496" y="3481740"/>
            <a:ext cx="939937" cy="400110"/>
          </a:xfrm>
          <a:prstGeom prst="rect">
            <a:avLst/>
          </a:prstGeom>
        </p:spPr>
        <p:txBody>
          <a:bodyPr wrap="none">
            <a:spAutoFit/>
          </a:bodyPr>
          <a:lstStyle/>
          <a:p>
            <a:pPr algn="ctr">
              <a:defRPr/>
            </a:pPr>
            <a:r>
              <a:rPr lang="en-US" altLang="en-US" sz="2000" b="1" dirty="0">
                <a:solidFill>
                  <a:srgbClr val="006CB6"/>
                </a:solidFill>
                <a:latin typeface="Arial" panose="020B0604020202020204" pitchFamily="34" charset="0"/>
                <a:cs typeface="Arial" panose="020B0604020202020204" pitchFamily="34" charset="0"/>
              </a:rPr>
              <a:t>Year 1</a:t>
            </a:r>
          </a:p>
        </p:txBody>
      </p:sp>
      <p:sp>
        <p:nvSpPr>
          <p:cNvPr id="24" name="AutoShape 14">
            <a:extLst>
              <a:ext uri="{FF2B5EF4-FFF2-40B4-BE49-F238E27FC236}">
                <a16:creationId xmlns:a16="http://schemas.microsoft.com/office/drawing/2014/main" id="{779B6315-4321-8E4D-BAA4-D07D84F7F196}"/>
              </a:ext>
            </a:extLst>
          </p:cNvPr>
          <p:cNvSpPr>
            <a:spLocks noChangeArrowheads="1"/>
          </p:cNvSpPr>
          <p:nvPr/>
        </p:nvSpPr>
        <p:spPr bwMode="auto">
          <a:xfrm>
            <a:off x="2829818" y="4885441"/>
            <a:ext cx="812800" cy="650619"/>
          </a:xfrm>
          <a:prstGeom prst="downArrow">
            <a:avLst>
              <a:gd name="adj1" fmla="val 45833"/>
              <a:gd name="adj2" fmla="val 38020"/>
            </a:avLst>
          </a:prstGeom>
          <a:solidFill>
            <a:srgbClr val="008752"/>
          </a:solidFill>
          <a:ln>
            <a:noFill/>
          </a:ln>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sp>
        <p:nvSpPr>
          <p:cNvPr id="26" name="Freeform 18">
            <a:extLst>
              <a:ext uri="{FF2B5EF4-FFF2-40B4-BE49-F238E27FC236}">
                <a16:creationId xmlns:a16="http://schemas.microsoft.com/office/drawing/2014/main" id="{A2B3FAFB-244A-3C4D-938D-A36059FE422C}"/>
              </a:ext>
            </a:extLst>
          </p:cNvPr>
          <p:cNvSpPr>
            <a:spLocks/>
          </p:cNvSpPr>
          <p:nvPr/>
        </p:nvSpPr>
        <p:spPr bwMode="auto">
          <a:xfrm>
            <a:off x="8357811" y="5009557"/>
            <a:ext cx="117216" cy="586460"/>
          </a:xfrm>
          <a:custGeom>
            <a:avLst/>
            <a:gdLst/>
            <a:ahLst/>
            <a:cxnLst>
              <a:cxn ang="0">
                <a:pos x="96" y="0"/>
              </a:cxn>
              <a:cxn ang="0">
                <a:pos x="0" y="192"/>
              </a:cxn>
              <a:cxn ang="0">
                <a:pos x="96" y="384"/>
              </a:cxn>
              <a:cxn ang="0">
                <a:pos x="48" y="576"/>
              </a:cxn>
            </a:cxnLst>
            <a:rect l="0" t="0" r="r" b="b"/>
            <a:pathLst>
              <a:path w="104" h="576">
                <a:moveTo>
                  <a:pt x="96" y="0"/>
                </a:moveTo>
                <a:cubicBezTo>
                  <a:pt x="48" y="64"/>
                  <a:pt x="0" y="128"/>
                  <a:pt x="0" y="192"/>
                </a:cubicBezTo>
                <a:cubicBezTo>
                  <a:pt x="0" y="256"/>
                  <a:pt x="88" y="320"/>
                  <a:pt x="96" y="384"/>
                </a:cubicBezTo>
                <a:cubicBezTo>
                  <a:pt x="104" y="448"/>
                  <a:pt x="56" y="544"/>
                  <a:pt x="48" y="576"/>
                </a:cubicBezTo>
              </a:path>
            </a:pathLst>
          </a:custGeom>
          <a:solidFill>
            <a:srgbClr val="008752"/>
          </a:solidFill>
          <a:ln w="152400">
            <a:solidFill>
              <a:srgbClr val="008752"/>
            </a:solidFill>
            <a:round/>
            <a:headEnd/>
            <a:tailEnd/>
          </a:ln>
          <a:effectLst/>
        </p:spPr>
        <p:txBody>
          <a:bodyPr wrap="none" anchor="ctr"/>
          <a:lstStyle/>
          <a:p>
            <a:pPr>
              <a:defRPr/>
            </a:pPr>
            <a:endParaRPr lang="en-US" sz="3202">
              <a:latin typeface="Arial" charset="0"/>
              <a:ea typeface="ＭＳ Ｐゴシック" charset="-128"/>
            </a:endParaRPr>
          </a:p>
        </p:txBody>
      </p:sp>
      <p:sp>
        <p:nvSpPr>
          <p:cNvPr id="27" name="Freeform 19">
            <a:extLst>
              <a:ext uri="{FF2B5EF4-FFF2-40B4-BE49-F238E27FC236}">
                <a16:creationId xmlns:a16="http://schemas.microsoft.com/office/drawing/2014/main" id="{71846C9C-9DF6-434C-948D-D3752C0DD612}"/>
              </a:ext>
            </a:extLst>
          </p:cNvPr>
          <p:cNvSpPr>
            <a:spLocks/>
          </p:cNvSpPr>
          <p:nvPr/>
        </p:nvSpPr>
        <p:spPr bwMode="auto">
          <a:xfrm>
            <a:off x="8672816" y="5009557"/>
            <a:ext cx="117216" cy="586460"/>
          </a:xfrm>
          <a:custGeom>
            <a:avLst/>
            <a:gdLst/>
            <a:ahLst/>
            <a:cxnLst>
              <a:cxn ang="0">
                <a:pos x="96" y="0"/>
              </a:cxn>
              <a:cxn ang="0">
                <a:pos x="0" y="192"/>
              </a:cxn>
              <a:cxn ang="0">
                <a:pos x="96" y="384"/>
              </a:cxn>
              <a:cxn ang="0">
                <a:pos x="48" y="576"/>
              </a:cxn>
            </a:cxnLst>
            <a:rect l="0" t="0" r="r" b="b"/>
            <a:pathLst>
              <a:path w="104" h="576">
                <a:moveTo>
                  <a:pt x="96" y="0"/>
                </a:moveTo>
                <a:cubicBezTo>
                  <a:pt x="48" y="64"/>
                  <a:pt x="0" y="128"/>
                  <a:pt x="0" y="192"/>
                </a:cubicBezTo>
                <a:cubicBezTo>
                  <a:pt x="0" y="256"/>
                  <a:pt x="88" y="320"/>
                  <a:pt x="96" y="384"/>
                </a:cubicBezTo>
                <a:cubicBezTo>
                  <a:pt x="104" y="448"/>
                  <a:pt x="56" y="544"/>
                  <a:pt x="48" y="576"/>
                </a:cubicBezTo>
              </a:path>
            </a:pathLst>
          </a:custGeom>
          <a:solidFill>
            <a:srgbClr val="008752"/>
          </a:solidFill>
          <a:ln w="152400">
            <a:solidFill>
              <a:srgbClr val="008752"/>
            </a:solidFill>
            <a:round/>
            <a:headEnd/>
            <a:tailEnd/>
          </a:ln>
          <a:effectLst/>
        </p:spPr>
        <p:txBody>
          <a:bodyPr wrap="none" anchor="ctr"/>
          <a:lstStyle/>
          <a:p>
            <a:pPr>
              <a:defRPr/>
            </a:pPr>
            <a:endParaRPr lang="en-US" sz="3202" dirty="0">
              <a:latin typeface="Arial" charset="0"/>
              <a:ea typeface="ＭＳ Ｐゴシック" charset="-128"/>
            </a:endParaRPr>
          </a:p>
        </p:txBody>
      </p:sp>
      <p:sp>
        <p:nvSpPr>
          <p:cNvPr id="28" name="Freeform 20">
            <a:extLst>
              <a:ext uri="{FF2B5EF4-FFF2-40B4-BE49-F238E27FC236}">
                <a16:creationId xmlns:a16="http://schemas.microsoft.com/office/drawing/2014/main" id="{64F25A35-387F-5E4C-B51B-6C74E1F44010}"/>
              </a:ext>
            </a:extLst>
          </p:cNvPr>
          <p:cNvSpPr>
            <a:spLocks/>
          </p:cNvSpPr>
          <p:nvPr/>
        </p:nvSpPr>
        <p:spPr bwMode="auto">
          <a:xfrm>
            <a:off x="8991867" y="5009557"/>
            <a:ext cx="117216" cy="586460"/>
          </a:xfrm>
          <a:custGeom>
            <a:avLst/>
            <a:gdLst/>
            <a:ahLst/>
            <a:cxnLst>
              <a:cxn ang="0">
                <a:pos x="96" y="0"/>
              </a:cxn>
              <a:cxn ang="0">
                <a:pos x="0" y="192"/>
              </a:cxn>
              <a:cxn ang="0">
                <a:pos x="96" y="384"/>
              </a:cxn>
              <a:cxn ang="0">
                <a:pos x="48" y="576"/>
              </a:cxn>
            </a:cxnLst>
            <a:rect l="0" t="0" r="r" b="b"/>
            <a:pathLst>
              <a:path w="104" h="576">
                <a:moveTo>
                  <a:pt x="96" y="0"/>
                </a:moveTo>
                <a:cubicBezTo>
                  <a:pt x="48" y="64"/>
                  <a:pt x="0" y="128"/>
                  <a:pt x="0" y="192"/>
                </a:cubicBezTo>
                <a:cubicBezTo>
                  <a:pt x="0" y="256"/>
                  <a:pt x="88" y="320"/>
                  <a:pt x="96" y="384"/>
                </a:cubicBezTo>
                <a:cubicBezTo>
                  <a:pt x="104" y="448"/>
                  <a:pt x="56" y="544"/>
                  <a:pt x="48" y="576"/>
                </a:cubicBezTo>
              </a:path>
            </a:pathLst>
          </a:custGeom>
          <a:solidFill>
            <a:srgbClr val="008752"/>
          </a:solidFill>
          <a:ln w="152400">
            <a:solidFill>
              <a:srgbClr val="008752"/>
            </a:solidFill>
            <a:round/>
            <a:headEnd/>
            <a:tailEnd/>
          </a:ln>
          <a:effectLst/>
        </p:spPr>
        <p:txBody>
          <a:bodyPr wrap="none" anchor="ctr"/>
          <a:lstStyle/>
          <a:p>
            <a:pPr>
              <a:defRPr/>
            </a:pPr>
            <a:endParaRPr lang="en-US" sz="3202">
              <a:latin typeface="Arial" charset="0"/>
              <a:ea typeface="ＭＳ Ｐゴシック" charset="-128"/>
            </a:endParaRPr>
          </a:p>
        </p:txBody>
      </p:sp>
      <p:sp>
        <p:nvSpPr>
          <p:cNvPr id="29" name="AutoShape 21">
            <a:extLst>
              <a:ext uri="{FF2B5EF4-FFF2-40B4-BE49-F238E27FC236}">
                <a16:creationId xmlns:a16="http://schemas.microsoft.com/office/drawing/2014/main" id="{01D03E57-5BD3-2749-8A5B-333BCE36FA2E}"/>
              </a:ext>
            </a:extLst>
          </p:cNvPr>
          <p:cNvSpPr>
            <a:spLocks noChangeArrowheads="1"/>
          </p:cNvSpPr>
          <p:nvPr/>
        </p:nvSpPr>
        <p:spPr bwMode="auto">
          <a:xfrm rot="1800000">
            <a:off x="8973834" y="4914921"/>
            <a:ext cx="270499" cy="122179"/>
          </a:xfrm>
          <a:prstGeom prst="triangle">
            <a:avLst>
              <a:gd name="adj" fmla="val 50000"/>
            </a:avLst>
          </a:prstGeom>
          <a:solidFill>
            <a:srgbClr val="008752"/>
          </a:solidFill>
          <a:ln w="9525">
            <a:solidFill>
              <a:srgbClr val="008752"/>
            </a:solidFill>
            <a:miter lim="800000"/>
            <a:headEnd/>
            <a:tailEnd/>
          </a:ln>
          <a:effectLst/>
        </p:spPr>
        <p:txBody>
          <a:bodyPr wrap="none" anchor="ctr"/>
          <a:lstStyle/>
          <a:p>
            <a:pPr>
              <a:defRPr/>
            </a:pPr>
            <a:endParaRPr lang="en-US" sz="3202">
              <a:latin typeface="Arial" charset="0"/>
              <a:ea typeface="ＭＳ Ｐゴシック" charset="-128"/>
            </a:endParaRPr>
          </a:p>
        </p:txBody>
      </p:sp>
      <p:sp>
        <p:nvSpPr>
          <p:cNvPr id="30" name="AutoShape 22">
            <a:extLst>
              <a:ext uri="{FF2B5EF4-FFF2-40B4-BE49-F238E27FC236}">
                <a16:creationId xmlns:a16="http://schemas.microsoft.com/office/drawing/2014/main" id="{4BCAD876-A88E-E24A-8187-BC3792754E0A}"/>
              </a:ext>
            </a:extLst>
          </p:cNvPr>
          <p:cNvSpPr>
            <a:spLocks noChangeArrowheads="1"/>
          </p:cNvSpPr>
          <p:nvPr/>
        </p:nvSpPr>
        <p:spPr bwMode="auto">
          <a:xfrm rot="1800000">
            <a:off x="8658164" y="4914921"/>
            <a:ext cx="270499" cy="122179"/>
          </a:xfrm>
          <a:prstGeom prst="triangle">
            <a:avLst>
              <a:gd name="adj" fmla="val 50000"/>
            </a:avLst>
          </a:prstGeom>
          <a:solidFill>
            <a:srgbClr val="008752"/>
          </a:solidFill>
          <a:ln w="9525">
            <a:solidFill>
              <a:srgbClr val="008752"/>
            </a:solidFill>
            <a:miter lim="800000"/>
            <a:headEnd/>
            <a:tailEnd/>
          </a:ln>
          <a:effectLst/>
        </p:spPr>
        <p:txBody>
          <a:bodyPr wrap="none" anchor="ctr"/>
          <a:lstStyle/>
          <a:p>
            <a:pPr>
              <a:defRPr/>
            </a:pPr>
            <a:endParaRPr lang="en-US" sz="3202">
              <a:solidFill>
                <a:srgbClr val="006CB6"/>
              </a:solidFill>
              <a:latin typeface="Arial" charset="0"/>
              <a:ea typeface="ＭＳ Ｐゴシック" charset="-128"/>
            </a:endParaRPr>
          </a:p>
        </p:txBody>
      </p:sp>
      <p:sp>
        <p:nvSpPr>
          <p:cNvPr id="31" name="AutoShape 23">
            <a:extLst>
              <a:ext uri="{FF2B5EF4-FFF2-40B4-BE49-F238E27FC236}">
                <a16:creationId xmlns:a16="http://schemas.microsoft.com/office/drawing/2014/main" id="{C63F2370-C154-1A42-ABDC-9FFB6BF9E5E6}"/>
              </a:ext>
            </a:extLst>
          </p:cNvPr>
          <p:cNvSpPr>
            <a:spLocks noChangeArrowheads="1"/>
          </p:cNvSpPr>
          <p:nvPr/>
        </p:nvSpPr>
        <p:spPr bwMode="auto">
          <a:xfrm rot="1800000">
            <a:off x="8343159" y="4914921"/>
            <a:ext cx="270499" cy="122179"/>
          </a:xfrm>
          <a:prstGeom prst="triangle">
            <a:avLst>
              <a:gd name="adj" fmla="val 50000"/>
            </a:avLst>
          </a:prstGeom>
          <a:solidFill>
            <a:srgbClr val="008752"/>
          </a:solidFill>
          <a:ln w="9525">
            <a:solidFill>
              <a:srgbClr val="008752"/>
            </a:solidFill>
            <a:miter lim="800000"/>
            <a:headEnd/>
            <a:tailEnd/>
          </a:ln>
          <a:effectLst/>
        </p:spPr>
        <p:txBody>
          <a:bodyPr wrap="none" anchor="ctr"/>
          <a:lstStyle/>
          <a:p>
            <a:pPr>
              <a:defRPr/>
            </a:pPr>
            <a:endParaRPr lang="en-US" sz="3202">
              <a:latin typeface="Arial" charset="0"/>
              <a:ea typeface="ＭＳ Ｐゴシック" charset="-128"/>
            </a:endParaRPr>
          </a:p>
        </p:txBody>
      </p:sp>
    </p:spTree>
    <p:extLst>
      <p:ext uri="{BB962C8B-B14F-4D97-AF65-F5344CB8AC3E}">
        <p14:creationId xmlns:p14="http://schemas.microsoft.com/office/powerpoint/2010/main" val="112564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2D2EC-4A84-A14C-8815-D2FF486A3A64}"/>
              </a:ext>
            </a:extLst>
          </p:cNvPr>
          <p:cNvSpPr>
            <a:spLocks noGrp="1"/>
          </p:cNvSpPr>
          <p:nvPr>
            <p:ph type="title"/>
          </p:nvPr>
        </p:nvSpPr>
        <p:spPr/>
        <p:txBody>
          <a:bodyPr/>
          <a:lstStyle/>
          <a:p>
            <a:r>
              <a:rPr lang="en-US" altLang="en-US" dirty="0"/>
              <a:t>Chemical Migration Guidance</a:t>
            </a:r>
            <a:endParaRPr lang="en-US" dirty="0"/>
          </a:p>
        </p:txBody>
      </p:sp>
      <p:sp>
        <p:nvSpPr>
          <p:cNvPr id="3" name="Text Placeholder 2">
            <a:extLst>
              <a:ext uri="{FF2B5EF4-FFF2-40B4-BE49-F238E27FC236}">
                <a16:creationId xmlns:a16="http://schemas.microsoft.com/office/drawing/2014/main" id="{675C5F45-4F9F-E94E-BBFE-A2DDAE81C045}"/>
              </a:ext>
            </a:extLst>
          </p:cNvPr>
          <p:cNvSpPr>
            <a:spLocks noGrp="1"/>
          </p:cNvSpPr>
          <p:nvPr>
            <p:ph type="body" sz="quarter" idx="10"/>
          </p:nvPr>
        </p:nvSpPr>
        <p:spPr>
          <a:xfrm>
            <a:off x="481013" y="1734533"/>
            <a:ext cx="11037887" cy="1302876"/>
          </a:xfrm>
        </p:spPr>
        <p:txBody>
          <a:bodyPr/>
          <a:lstStyle/>
          <a:p>
            <a:r>
              <a:rPr lang="en-US" altLang="en-US" dirty="0"/>
              <a:t>Migration of a Section 313 chemical contained in waste disposed or released from one environmental medium to another within the reporting year:</a:t>
            </a:r>
          </a:p>
          <a:p>
            <a:pPr lvl="1"/>
            <a:r>
              <a:rPr lang="en-US" altLang="en-US" dirty="0"/>
              <a:t>For example, volatilization from a landfill</a:t>
            </a:r>
          </a:p>
          <a:p>
            <a:pPr lvl="1"/>
            <a:r>
              <a:rPr lang="en-US" altLang="en-US" dirty="0"/>
              <a:t>Release estimates must be calculated and reported for all media in Part II, Sections 5, 6, and 8 of Form R.</a:t>
            </a:r>
          </a:p>
          <a:p>
            <a:endParaRPr lang="en-US" dirty="0"/>
          </a:p>
        </p:txBody>
      </p:sp>
      <p:sp>
        <p:nvSpPr>
          <p:cNvPr id="7" name="Rectangle 2">
            <a:extLst>
              <a:ext uri="{FF2B5EF4-FFF2-40B4-BE49-F238E27FC236}">
                <a16:creationId xmlns:a16="http://schemas.microsoft.com/office/drawing/2014/main" id="{9ADB531C-F1F4-C749-A450-DA53F0FCCB47}"/>
              </a:ext>
            </a:extLst>
          </p:cNvPr>
          <p:cNvSpPr>
            <a:spLocks noChangeArrowheads="1"/>
          </p:cNvSpPr>
          <p:nvPr/>
        </p:nvSpPr>
        <p:spPr bwMode="auto">
          <a:xfrm>
            <a:off x="6523103" y="3429000"/>
            <a:ext cx="4434724" cy="2649538"/>
          </a:xfrm>
          <a:prstGeom prst="rect">
            <a:avLst/>
          </a:prstGeom>
          <a:solidFill>
            <a:schemeClr val="bg1"/>
          </a:solidFill>
          <a:ln w="12700">
            <a:noFill/>
            <a:miter lim="800000"/>
            <a:headEnd/>
            <a:tailEnd/>
          </a:ln>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a:p>
        </p:txBody>
      </p:sp>
      <p:sp>
        <p:nvSpPr>
          <p:cNvPr id="8" name="Text Box 6">
            <a:extLst>
              <a:ext uri="{FF2B5EF4-FFF2-40B4-BE49-F238E27FC236}">
                <a16:creationId xmlns:a16="http://schemas.microsoft.com/office/drawing/2014/main" id="{0E996597-D65E-374F-B42D-C763FE8DC45B}"/>
              </a:ext>
            </a:extLst>
          </p:cNvPr>
          <p:cNvSpPr txBox="1">
            <a:spLocks noChangeArrowheads="1"/>
          </p:cNvSpPr>
          <p:nvPr/>
        </p:nvSpPr>
        <p:spPr bwMode="auto">
          <a:xfrm>
            <a:off x="6523103" y="4179791"/>
            <a:ext cx="4434723"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90000"/>
              </a:lnSpc>
              <a:defRPr/>
            </a:pPr>
            <a:r>
              <a:rPr lang="en-US" altLang="en-US" sz="1601" b="1" dirty="0">
                <a:solidFill>
                  <a:srgbClr val="072B53"/>
                </a:solidFill>
              </a:rPr>
              <a:t>500 lb leachate in year 2</a:t>
            </a:r>
          </a:p>
        </p:txBody>
      </p:sp>
      <p:sp>
        <p:nvSpPr>
          <p:cNvPr id="9" name="Rectangle 7">
            <a:extLst>
              <a:ext uri="{FF2B5EF4-FFF2-40B4-BE49-F238E27FC236}">
                <a16:creationId xmlns:a16="http://schemas.microsoft.com/office/drawing/2014/main" id="{0BC87D8B-A042-D740-838E-936E44FE7B92}"/>
              </a:ext>
            </a:extLst>
          </p:cNvPr>
          <p:cNvSpPr>
            <a:spLocks noChangeArrowheads="1"/>
          </p:cNvSpPr>
          <p:nvPr/>
        </p:nvSpPr>
        <p:spPr bwMode="auto">
          <a:xfrm>
            <a:off x="6523102" y="3429000"/>
            <a:ext cx="4434724" cy="58019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sp>
        <p:nvSpPr>
          <p:cNvPr id="13" name="Text Box 28">
            <a:extLst>
              <a:ext uri="{FF2B5EF4-FFF2-40B4-BE49-F238E27FC236}">
                <a16:creationId xmlns:a16="http://schemas.microsoft.com/office/drawing/2014/main" id="{21B64D4B-D424-9146-83DC-C180B6465981}"/>
              </a:ext>
            </a:extLst>
          </p:cNvPr>
          <p:cNvSpPr txBox="1">
            <a:spLocks noChangeArrowheads="1"/>
          </p:cNvSpPr>
          <p:nvPr/>
        </p:nvSpPr>
        <p:spPr bwMode="auto">
          <a:xfrm>
            <a:off x="6523102" y="4536130"/>
            <a:ext cx="4434724"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90000"/>
              </a:lnSpc>
              <a:defRPr/>
            </a:pPr>
            <a:r>
              <a:rPr lang="en-US" altLang="en-US" sz="1601" b="1" dirty="0">
                <a:solidFill>
                  <a:srgbClr val="006CB6"/>
                </a:solidFill>
              </a:rPr>
              <a:t>Not reported on Year 2 Form R</a:t>
            </a:r>
          </a:p>
        </p:txBody>
      </p:sp>
      <p:sp>
        <p:nvSpPr>
          <p:cNvPr id="15" name="Rectangle 3">
            <a:extLst>
              <a:ext uri="{FF2B5EF4-FFF2-40B4-BE49-F238E27FC236}">
                <a16:creationId xmlns:a16="http://schemas.microsoft.com/office/drawing/2014/main" id="{D3CDB3DF-413F-7747-8766-A3BE45632786}"/>
              </a:ext>
            </a:extLst>
          </p:cNvPr>
          <p:cNvSpPr>
            <a:spLocks noChangeArrowheads="1"/>
          </p:cNvSpPr>
          <p:nvPr/>
        </p:nvSpPr>
        <p:spPr bwMode="auto">
          <a:xfrm>
            <a:off x="1234174" y="3429000"/>
            <a:ext cx="4434724" cy="2649538"/>
          </a:xfrm>
          <a:prstGeom prst="rect">
            <a:avLst/>
          </a:prstGeom>
          <a:solidFill>
            <a:schemeClr val="bg1"/>
          </a:solidFill>
          <a:ln w="12700">
            <a:noFill/>
            <a:miter lim="800000"/>
            <a:headEnd/>
            <a:tailEnd/>
          </a:ln>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a:p>
        </p:txBody>
      </p:sp>
      <p:sp>
        <p:nvSpPr>
          <p:cNvPr id="16" name="Rectangle 8">
            <a:extLst>
              <a:ext uri="{FF2B5EF4-FFF2-40B4-BE49-F238E27FC236}">
                <a16:creationId xmlns:a16="http://schemas.microsoft.com/office/drawing/2014/main" id="{8A269B79-1C64-D54E-9AD1-CBEAAA012950}"/>
              </a:ext>
            </a:extLst>
          </p:cNvPr>
          <p:cNvSpPr>
            <a:spLocks noChangeArrowheads="1"/>
          </p:cNvSpPr>
          <p:nvPr/>
        </p:nvSpPr>
        <p:spPr bwMode="auto">
          <a:xfrm>
            <a:off x="1234173" y="3429000"/>
            <a:ext cx="4434724" cy="580190"/>
          </a:xfrm>
          <a:prstGeom prst="rect">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a:p>
        </p:txBody>
      </p:sp>
      <p:sp>
        <p:nvSpPr>
          <p:cNvPr id="18" name="Text Box 11">
            <a:extLst>
              <a:ext uri="{FF2B5EF4-FFF2-40B4-BE49-F238E27FC236}">
                <a16:creationId xmlns:a16="http://schemas.microsoft.com/office/drawing/2014/main" id="{05E12BF7-F2E4-4E4D-B165-556C5CE691C2}"/>
              </a:ext>
            </a:extLst>
          </p:cNvPr>
          <p:cNvSpPr txBox="1">
            <a:spLocks noChangeArrowheads="1"/>
          </p:cNvSpPr>
          <p:nvPr/>
        </p:nvSpPr>
        <p:spPr bwMode="auto">
          <a:xfrm>
            <a:off x="1234173" y="4179791"/>
            <a:ext cx="4434725"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699">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90000"/>
              </a:lnSpc>
              <a:defRPr/>
            </a:pPr>
            <a:r>
              <a:rPr lang="en-US" altLang="en-US" sz="1601" b="1" dirty="0">
                <a:solidFill>
                  <a:srgbClr val="072B53"/>
                </a:solidFill>
              </a:rPr>
              <a:t>2,000 lb to surface impoundment</a:t>
            </a:r>
            <a:endParaRPr lang="en-US" altLang="en-US" sz="1601" b="1" dirty="0"/>
          </a:p>
        </p:txBody>
      </p:sp>
      <p:sp>
        <p:nvSpPr>
          <p:cNvPr id="19" name="Freeform 15">
            <a:extLst>
              <a:ext uri="{FF2B5EF4-FFF2-40B4-BE49-F238E27FC236}">
                <a16:creationId xmlns:a16="http://schemas.microsoft.com/office/drawing/2014/main" id="{941ED983-3845-4F4B-B1A1-86E795FA4E76}"/>
              </a:ext>
            </a:extLst>
          </p:cNvPr>
          <p:cNvSpPr>
            <a:spLocks/>
          </p:cNvSpPr>
          <p:nvPr/>
        </p:nvSpPr>
        <p:spPr bwMode="auto">
          <a:xfrm>
            <a:off x="1234174" y="5205938"/>
            <a:ext cx="4434724" cy="872600"/>
          </a:xfrm>
          <a:custGeom>
            <a:avLst/>
            <a:gdLst>
              <a:gd name="T0" fmla="*/ 0 w 1968"/>
              <a:gd name="T1" fmla="*/ 2147483646 h 544"/>
              <a:gd name="T2" fmla="*/ 0 w 1968"/>
              <a:gd name="T3" fmla="*/ 0 h 544"/>
              <a:gd name="T4" fmla="*/ 2147483646 w 1968"/>
              <a:gd name="T5" fmla="*/ 0 h 544"/>
              <a:gd name="T6" fmla="*/ 2147483646 w 1968"/>
              <a:gd name="T7" fmla="*/ 2147483646 h 544"/>
              <a:gd name="T8" fmla="*/ 2147483646 w 1968"/>
              <a:gd name="T9" fmla="*/ 2147483646 h 544"/>
              <a:gd name="T10" fmla="*/ 2147483646 w 1968"/>
              <a:gd name="T11" fmla="*/ 2147483646 h 544"/>
              <a:gd name="T12" fmla="*/ 2147483646 w 1968"/>
              <a:gd name="T13" fmla="*/ 2147483646 h 544"/>
              <a:gd name="T14" fmla="*/ 2147483646 w 1968"/>
              <a:gd name="T15" fmla="*/ 2147483646 h 544"/>
              <a:gd name="T16" fmla="*/ 2147483646 w 1968"/>
              <a:gd name="T17" fmla="*/ 2147483646 h 544"/>
              <a:gd name="T18" fmla="*/ 2147483646 w 1968"/>
              <a:gd name="T19" fmla="*/ 2147483646 h 544"/>
              <a:gd name="T20" fmla="*/ 2147483646 w 1968"/>
              <a:gd name="T21" fmla="*/ 2147483646 h 544"/>
              <a:gd name="T22" fmla="*/ 0 w 1968"/>
              <a:gd name="T23" fmla="*/ 2147483646 h 5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68"/>
              <a:gd name="T37" fmla="*/ 0 h 544"/>
              <a:gd name="T38" fmla="*/ 1968 w 1968"/>
              <a:gd name="T39" fmla="*/ 544 h 5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68" h="544">
                <a:moveTo>
                  <a:pt x="0" y="544"/>
                </a:moveTo>
                <a:lnTo>
                  <a:pt x="0" y="0"/>
                </a:lnTo>
                <a:lnTo>
                  <a:pt x="240" y="0"/>
                </a:lnTo>
                <a:lnTo>
                  <a:pt x="520" y="24"/>
                </a:lnTo>
                <a:lnTo>
                  <a:pt x="1104" y="65"/>
                </a:lnTo>
                <a:lnTo>
                  <a:pt x="1200" y="14"/>
                </a:lnTo>
                <a:lnTo>
                  <a:pt x="1352" y="32"/>
                </a:lnTo>
                <a:lnTo>
                  <a:pt x="1504" y="24"/>
                </a:lnTo>
                <a:lnTo>
                  <a:pt x="1720" y="16"/>
                </a:lnTo>
                <a:lnTo>
                  <a:pt x="1968" y="8"/>
                </a:lnTo>
                <a:lnTo>
                  <a:pt x="1968" y="544"/>
                </a:lnTo>
                <a:lnTo>
                  <a:pt x="0" y="544"/>
                </a:lnTo>
                <a:close/>
              </a:path>
            </a:pathLst>
          </a:custGeom>
          <a:solidFill>
            <a:schemeClr val="accent4">
              <a:lumMod val="50000"/>
            </a:schemeClr>
          </a:solidFill>
          <a:ln>
            <a:noFill/>
          </a:ln>
        </p:spPr>
        <p:txBody>
          <a:bodyPr wrap="none" anchor="ctr"/>
          <a:lstStyle/>
          <a:p>
            <a:pPr>
              <a:defRPr/>
            </a:pPr>
            <a:endParaRPr lang="en-US" sz="3202"/>
          </a:p>
        </p:txBody>
      </p:sp>
      <p:sp>
        <p:nvSpPr>
          <p:cNvPr id="20" name="Freeform 16">
            <a:extLst>
              <a:ext uri="{FF2B5EF4-FFF2-40B4-BE49-F238E27FC236}">
                <a16:creationId xmlns:a16="http://schemas.microsoft.com/office/drawing/2014/main" id="{041BA295-1A5A-8142-A8A7-E4A9485BA292}"/>
              </a:ext>
            </a:extLst>
          </p:cNvPr>
          <p:cNvSpPr>
            <a:spLocks/>
          </p:cNvSpPr>
          <p:nvPr/>
        </p:nvSpPr>
        <p:spPr bwMode="auto">
          <a:xfrm>
            <a:off x="2000500" y="5152933"/>
            <a:ext cx="2487566" cy="537666"/>
          </a:xfrm>
          <a:custGeom>
            <a:avLst/>
            <a:gdLst>
              <a:gd name="T0" fmla="*/ 0 w 1344"/>
              <a:gd name="T1" fmla="*/ 2147483646 h 336"/>
              <a:gd name="T2" fmla="*/ 2147483646 w 1344"/>
              <a:gd name="T3" fmla="*/ 2147483646 h 336"/>
              <a:gd name="T4" fmla="*/ 2147483646 w 1344"/>
              <a:gd name="T5" fmla="*/ 2147483646 h 336"/>
              <a:gd name="T6" fmla="*/ 2147483646 w 1344"/>
              <a:gd name="T7" fmla="*/ 2147483646 h 336"/>
              <a:gd name="T8" fmla="*/ 2147483646 w 1344"/>
              <a:gd name="T9" fmla="*/ 0 h 336"/>
              <a:gd name="T10" fmla="*/ 2147483646 w 1344"/>
              <a:gd name="T11" fmla="*/ 0 h 336"/>
              <a:gd name="T12" fmla="*/ 0 w 1344"/>
              <a:gd name="T13" fmla="*/ 2147483646 h 336"/>
              <a:gd name="T14" fmla="*/ 0 60000 65536"/>
              <a:gd name="T15" fmla="*/ 0 60000 65536"/>
              <a:gd name="T16" fmla="*/ 0 60000 65536"/>
              <a:gd name="T17" fmla="*/ 0 60000 65536"/>
              <a:gd name="T18" fmla="*/ 0 60000 65536"/>
              <a:gd name="T19" fmla="*/ 0 60000 65536"/>
              <a:gd name="T20" fmla="*/ 0 60000 65536"/>
              <a:gd name="T21" fmla="*/ 0 w 1344"/>
              <a:gd name="T22" fmla="*/ 0 h 336"/>
              <a:gd name="T23" fmla="*/ 1344 w 1344"/>
              <a:gd name="T24" fmla="*/ 336 h 3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44" h="336">
                <a:moveTo>
                  <a:pt x="0" y="48"/>
                </a:moveTo>
                <a:lnTo>
                  <a:pt x="288" y="336"/>
                </a:lnTo>
                <a:lnTo>
                  <a:pt x="1056" y="336"/>
                </a:lnTo>
                <a:lnTo>
                  <a:pt x="1344" y="48"/>
                </a:lnTo>
                <a:lnTo>
                  <a:pt x="912" y="0"/>
                </a:lnTo>
                <a:lnTo>
                  <a:pt x="384" y="0"/>
                </a:lnTo>
                <a:lnTo>
                  <a:pt x="0" y="48"/>
                </a:lnTo>
                <a:close/>
              </a:path>
            </a:pathLst>
          </a:custGeom>
          <a:solidFill>
            <a:schemeClr val="accent4"/>
          </a:solidFill>
          <a:ln w="9525">
            <a:noFill/>
            <a:round/>
            <a:headEnd/>
            <a:tailEnd/>
          </a:ln>
        </p:spPr>
        <p:txBody>
          <a:bodyPr wrap="none" anchor="ctr"/>
          <a:lstStyle/>
          <a:p>
            <a:pPr>
              <a:defRPr/>
            </a:pPr>
            <a:endParaRPr lang="en-US" sz="3202" dirty="0"/>
          </a:p>
        </p:txBody>
      </p:sp>
      <p:sp>
        <p:nvSpPr>
          <p:cNvPr id="21" name="Text Box 27">
            <a:extLst>
              <a:ext uri="{FF2B5EF4-FFF2-40B4-BE49-F238E27FC236}">
                <a16:creationId xmlns:a16="http://schemas.microsoft.com/office/drawing/2014/main" id="{3F50F70A-F3F8-D24B-B608-8280DCFB533C}"/>
              </a:ext>
            </a:extLst>
          </p:cNvPr>
          <p:cNvSpPr txBox="1">
            <a:spLocks noChangeArrowheads="1"/>
          </p:cNvSpPr>
          <p:nvPr/>
        </p:nvSpPr>
        <p:spPr bwMode="auto">
          <a:xfrm>
            <a:off x="1234173" y="4536130"/>
            <a:ext cx="4434724" cy="314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90000"/>
              </a:lnSpc>
              <a:defRPr/>
            </a:pPr>
            <a:r>
              <a:rPr lang="en-US" altLang="en-US" sz="1601" b="1" dirty="0">
                <a:solidFill>
                  <a:srgbClr val="006CB6"/>
                </a:solidFill>
              </a:rPr>
              <a:t>(Form R, Section 5.5.3B)</a:t>
            </a:r>
            <a:endParaRPr lang="en-US" altLang="en-US" sz="1601" dirty="0">
              <a:solidFill>
                <a:srgbClr val="006CB6"/>
              </a:solidFill>
            </a:endParaRPr>
          </a:p>
        </p:txBody>
      </p:sp>
      <p:sp>
        <p:nvSpPr>
          <p:cNvPr id="22" name="Rectangle 21">
            <a:extLst>
              <a:ext uri="{FF2B5EF4-FFF2-40B4-BE49-F238E27FC236}">
                <a16:creationId xmlns:a16="http://schemas.microsoft.com/office/drawing/2014/main" id="{2B46987C-F97A-C34B-907E-99E889475D75}"/>
              </a:ext>
            </a:extLst>
          </p:cNvPr>
          <p:cNvSpPr/>
          <p:nvPr/>
        </p:nvSpPr>
        <p:spPr>
          <a:xfrm>
            <a:off x="2981567" y="3539323"/>
            <a:ext cx="939937" cy="400110"/>
          </a:xfrm>
          <a:prstGeom prst="rect">
            <a:avLst/>
          </a:prstGeom>
        </p:spPr>
        <p:txBody>
          <a:bodyPr wrap="none">
            <a:spAutoFit/>
          </a:bodyPr>
          <a:lstStyle/>
          <a:p>
            <a:pPr algn="ctr">
              <a:defRPr/>
            </a:pPr>
            <a:r>
              <a:rPr lang="en-US" altLang="en-US" sz="2000" b="1" dirty="0">
                <a:solidFill>
                  <a:srgbClr val="006CB6"/>
                </a:solidFill>
                <a:latin typeface="Arial" panose="020B0604020202020204" pitchFamily="34" charset="0"/>
                <a:cs typeface="Arial" panose="020B0604020202020204" pitchFamily="34" charset="0"/>
              </a:rPr>
              <a:t>Year 1</a:t>
            </a:r>
          </a:p>
        </p:txBody>
      </p:sp>
      <p:sp>
        <p:nvSpPr>
          <p:cNvPr id="23" name="Rectangle 22">
            <a:extLst>
              <a:ext uri="{FF2B5EF4-FFF2-40B4-BE49-F238E27FC236}">
                <a16:creationId xmlns:a16="http://schemas.microsoft.com/office/drawing/2014/main" id="{47619D77-43C1-C14D-A93B-9272E09F3348}"/>
              </a:ext>
            </a:extLst>
          </p:cNvPr>
          <p:cNvSpPr/>
          <p:nvPr/>
        </p:nvSpPr>
        <p:spPr>
          <a:xfrm>
            <a:off x="8270496" y="3481740"/>
            <a:ext cx="939937" cy="400110"/>
          </a:xfrm>
          <a:prstGeom prst="rect">
            <a:avLst/>
          </a:prstGeom>
        </p:spPr>
        <p:txBody>
          <a:bodyPr wrap="none">
            <a:spAutoFit/>
          </a:bodyPr>
          <a:lstStyle/>
          <a:p>
            <a:pPr algn="ctr">
              <a:defRPr/>
            </a:pPr>
            <a:r>
              <a:rPr lang="en-US" altLang="en-US" sz="2000" b="1" dirty="0">
                <a:solidFill>
                  <a:srgbClr val="006CB6"/>
                </a:solidFill>
                <a:latin typeface="Arial" panose="020B0604020202020204" pitchFamily="34" charset="0"/>
                <a:cs typeface="Arial" panose="020B0604020202020204" pitchFamily="34" charset="0"/>
              </a:rPr>
              <a:t>Year 2</a:t>
            </a:r>
          </a:p>
        </p:txBody>
      </p:sp>
      <p:sp>
        <p:nvSpPr>
          <p:cNvPr id="24" name="AutoShape 14">
            <a:extLst>
              <a:ext uri="{FF2B5EF4-FFF2-40B4-BE49-F238E27FC236}">
                <a16:creationId xmlns:a16="http://schemas.microsoft.com/office/drawing/2014/main" id="{779B6315-4321-8E4D-BAA4-D07D84F7F196}"/>
              </a:ext>
            </a:extLst>
          </p:cNvPr>
          <p:cNvSpPr>
            <a:spLocks noChangeArrowheads="1"/>
          </p:cNvSpPr>
          <p:nvPr/>
        </p:nvSpPr>
        <p:spPr bwMode="auto">
          <a:xfrm>
            <a:off x="2829818" y="4885441"/>
            <a:ext cx="812800" cy="650619"/>
          </a:xfrm>
          <a:prstGeom prst="downArrow">
            <a:avLst>
              <a:gd name="adj1" fmla="val 45833"/>
              <a:gd name="adj2" fmla="val 38020"/>
            </a:avLst>
          </a:prstGeom>
          <a:solidFill>
            <a:srgbClr val="008752"/>
          </a:solidFill>
          <a:ln>
            <a:noFill/>
          </a:ln>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pic>
        <p:nvPicPr>
          <p:cNvPr id="4" name="Picture 3">
            <a:extLst>
              <a:ext uri="{FF2B5EF4-FFF2-40B4-BE49-F238E27FC236}">
                <a16:creationId xmlns:a16="http://schemas.microsoft.com/office/drawing/2014/main" id="{20FCF04B-78C4-BD4D-B6F5-5AF960F2D051}"/>
              </a:ext>
            </a:extLst>
          </p:cNvPr>
          <p:cNvPicPr>
            <a:picLocks noChangeAspect="1"/>
          </p:cNvPicPr>
          <p:nvPr/>
        </p:nvPicPr>
        <p:blipFill>
          <a:blip r:embed="rId3"/>
          <a:stretch>
            <a:fillRect/>
          </a:stretch>
        </p:blipFill>
        <p:spPr>
          <a:xfrm>
            <a:off x="6525526" y="5151438"/>
            <a:ext cx="4432300" cy="927100"/>
          </a:xfrm>
          <a:prstGeom prst="rect">
            <a:avLst/>
          </a:prstGeom>
        </p:spPr>
      </p:pic>
      <p:sp>
        <p:nvSpPr>
          <p:cNvPr id="26" name="AutoShape 14">
            <a:extLst>
              <a:ext uri="{FF2B5EF4-FFF2-40B4-BE49-F238E27FC236}">
                <a16:creationId xmlns:a16="http://schemas.microsoft.com/office/drawing/2014/main" id="{26127888-EC90-2D40-BF55-BFC436160D31}"/>
              </a:ext>
            </a:extLst>
          </p:cNvPr>
          <p:cNvSpPr>
            <a:spLocks noChangeArrowheads="1"/>
          </p:cNvSpPr>
          <p:nvPr/>
        </p:nvSpPr>
        <p:spPr bwMode="auto">
          <a:xfrm>
            <a:off x="8589991" y="5609733"/>
            <a:ext cx="349047" cy="279400"/>
          </a:xfrm>
          <a:prstGeom prst="downArrow">
            <a:avLst>
              <a:gd name="adj1" fmla="val 45833"/>
              <a:gd name="adj2" fmla="val 38020"/>
            </a:avLst>
          </a:prstGeom>
          <a:solidFill>
            <a:srgbClr val="008752"/>
          </a:solidFill>
          <a:ln>
            <a:noFill/>
          </a:ln>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sp>
        <p:nvSpPr>
          <p:cNvPr id="27" name="AutoShape 14">
            <a:extLst>
              <a:ext uri="{FF2B5EF4-FFF2-40B4-BE49-F238E27FC236}">
                <a16:creationId xmlns:a16="http://schemas.microsoft.com/office/drawing/2014/main" id="{20DA3D79-CDD7-0544-A3E8-1967A30D87E1}"/>
              </a:ext>
            </a:extLst>
          </p:cNvPr>
          <p:cNvSpPr>
            <a:spLocks noChangeArrowheads="1"/>
          </p:cNvSpPr>
          <p:nvPr/>
        </p:nvSpPr>
        <p:spPr bwMode="auto">
          <a:xfrm rot="18900000">
            <a:off x="9544777" y="5396358"/>
            <a:ext cx="349047" cy="279400"/>
          </a:xfrm>
          <a:prstGeom prst="downArrow">
            <a:avLst>
              <a:gd name="adj1" fmla="val 45833"/>
              <a:gd name="adj2" fmla="val 38020"/>
            </a:avLst>
          </a:prstGeom>
          <a:solidFill>
            <a:srgbClr val="008752"/>
          </a:solidFill>
          <a:ln>
            <a:noFill/>
          </a:ln>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sp>
        <p:nvSpPr>
          <p:cNvPr id="28" name="AutoShape 14">
            <a:extLst>
              <a:ext uri="{FF2B5EF4-FFF2-40B4-BE49-F238E27FC236}">
                <a16:creationId xmlns:a16="http://schemas.microsoft.com/office/drawing/2014/main" id="{767E8D12-22B5-BB42-BE5F-97608D8CCF65}"/>
              </a:ext>
            </a:extLst>
          </p:cNvPr>
          <p:cNvSpPr>
            <a:spLocks noChangeArrowheads="1"/>
          </p:cNvSpPr>
          <p:nvPr/>
        </p:nvSpPr>
        <p:spPr bwMode="auto">
          <a:xfrm rot="2700000" flipH="1">
            <a:off x="7635205" y="5396359"/>
            <a:ext cx="349047" cy="279400"/>
          </a:xfrm>
          <a:prstGeom prst="downArrow">
            <a:avLst>
              <a:gd name="adj1" fmla="val 45833"/>
              <a:gd name="adj2" fmla="val 38020"/>
            </a:avLst>
          </a:prstGeom>
          <a:solidFill>
            <a:srgbClr val="008752"/>
          </a:solidFill>
          <a:ln>
            <a:noFill/>
          </a:ln>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3202" dirty="0"/>
          </a:p>
        </p:txBody>
      </p:sp>
    </p:spTree>
    <p:extLst>
      <p:ext uri="{BB962C8B-B14F-4D97-AF65-F5344CB8AC3E}">
        <p14:creationId xmlns:p14="http://schemas.microsoft.com/office/powerpoint/2010/main" val="127710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up)">
                                      <p:cBhvr>
                                        <p:cTn id="13" dur="500"/>
                                        <p:tgtEl>
                                          <p:spTgt spid="2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up)">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animBg="1"/>
      <p:bldP spid="2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827ED0-FAD9-E94A-8E62-36A47D7BCC7E}"/>
              </a:ext>
            </a:extLst>
          </p:cNvPr>
          <p:cNvSpPr>
            <a:spLocks noGrp="1"/>
          </p:cNvSpPr>
          <p:nvPr>
            <p:ph type="title"/>
          </p:nvPr>
        </p:nvSpPr>
        <p:spPr/>
        <p:txBody>
          <a:bodyPr/>
          <a:lstStyle/>
          <a:p>
            <a:r>
              <a:rPr lang="en-US" altLang="en-US" sz="3202" dirty="0"/>
              <a:t>EPA Compliance Incentives</a:t>
            </a:r>
            <a:endParaRPr lang="en-US" dirty="0"/>
          </a:p>
        </p:txBody>
      </p:sp>
      <p:sp>
        <p:nvSpPr>
          <p:cNvPr id="3" name="Text Placeholder 2">
            <a:extLst>
              <a:ext uri="{FF2B5EF4-FFF2-40B4-BE49-F238E27FC236}">
                <a16:creationId xmlns:a16="http://schemas.microsoft.com/office/drawing/2014/main" id="{D89BCBA7-D8BA-EA42-9168-6745C31CB22C}"/>
              </a:ext>
            </a:extLst>
          </p:cNvPr>
          <p:cNvSpPr>
            <a:spLocks noGrp="1"/>
          </p:cNvSpPr>
          <p:nvPr>
            <p:ph type="body" sz="quarter" idx="10"/>
          </p:nvPr>
        </p:nvSpPr>
        <p:spPr>
          <a:xfrm>
            <a:off x="481013" y="1734532"/>
            <a:ext cx="10631272" cy="3996343"/>
          </a:xfrm>
        </p:spPr>
        <p:txBody>
          <a:bodyPr/>
          <a:lstStyle/>
          <a:p>
            <a:r>
              <a:rPr lang="en-US" b="1" i="0" dirty="0">
                <a:effectLst/>
                <a:latin typeface="Lucida Grande"/>
              </a:rPr>
              <a:t>July 1 is the TRI reporting deadline.</a:t>
            </a:r>
            <a:r>
              <a:rPr lang="en-US" b="0" i="0" dirty="0">
                <a:effectLst/>
                <a:latin typeface="Tahoma" panose="020B0604030504040204" pitchFamily="34" charset="0"/>
              </a:rPr>
              <a:t> There is a legal obligation to file an accurate and complete Form R report for each chemical by July 1 each year. EPA may take enforcement action and assess civil administrative penalties regarding corrections to errors in Form R reports that are not changes based on previously unavailable information or procedures which improve the accuracy of the data initially reported. </a:t>
            </a:r>
            <a:endParaRPr lang="en-US" altLang="en-US" dirty="0"/>
          </a:p>
          <a:p>
            <a:r>
              <a:rPr lang="en-US" altLang="en-US" dirty="0"/>
              <a:t>The Agency implements policies that reduce or waive penalties under certain conditions for facilities that discover, disclose, correct, and prevent future violations.</a:t>
            </a:r>
          </a:p>
          <a:p>
            <a:r>
              <a:rPr lang="en-US" altLang="en-US" dirty="0"/>
              <a:t>Current Compliance Incentive Policies, Guidance, and Audit Protocols </a:t>
            </a:r>
            <a:br>
              <a:rPr lang="en-US" altLang="en-US" dirty="0"/>
            </a:br>
            <a:r>
              <a:rPr lang="en-US" altLang="en-US" dirty="0"/>
              <a:t>can be found by visiting:</a:t>
            </a:r>
          </a:p>
          <a:p>
            <a:pPr marL="1028700" lvl="1" indent="-342900"/>
            <a:r>
              <a:rPr lang="en-US" altLang="en-US" b="0" dirty="0">
                <a:hlinkClick r:id="rId3"/>
              </a:rPr>
              <a:t>https://www.epa.gov/compliance/audit-protocols</a:t>
            </a:r>
            <a:r>
              <a:rPr lang="en-US" altLang="en-US" b="0" dirty="0"/>
              <a:t> </a:t>
            </a:r>
          </a:p>
        </p:txBody>
      </p:sp>
      <p:sp>
        <p:nvSpPr>
          <p:cNvPr id="6" name="Oval 5">
            <a:extLst>
              <a:ext uri="{FF2B5EF4-FFF2-40B4-BE49-F238E27FC236}">
                <a16:creationId xmlns:a16="http://schemas.microsoft.com/office/drawing/2014/main" id="{5616F6CB-595C-664C-96D8-125A534C9399}"/>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 v</a:t>
            </a:r>
          </a:p>
        </p:txBody>
      </p:sp>
      <p:pic>
        <p:nvPicPr>
          <p:cNvPr id="4" name="Picture 3">
            <a:extLst>
              <a:ext uri="{FF2B5EF4-FFF2-40B4-BE49-F238E27FC236}">
                <a16:creationId xmlns:a16="http://schemas.microsoft.com/office/drawing/2014/main" id="{389F9FFD-E426-7D4B-9920-8A350052C9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91747" y="5024293"/>
            <a:ext cx="971550" cy="806450"/>
          </a:xfrm>
          <a:prstGeom prst="rect">
            <a:avLst/>
          </a:prstGeom>
        </p:spPr>
      </p:pic>
    </p:spTree>
    <p:extLst>
      <p:ext uri="{BB962C8B-B14F-4D97-AF65-F5344CB8AC3E}">
        <p14:creationId xmlns:p14="http://schemas.microsoft.com/office/powerpoint/2010/main" val="24030474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EPA Self-Disclosure Audit Policy</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4" y="1734532"/>
            <a:ext cx="8496732" cy="519937"/>
          </a:xfrm>
        </p:spPr>
        <p:txBody>
          <a:bodyPr/>
          <a:lstStyle/>
          <a:p>
            <a:r>
              <a:rPr lang="en-US" dirty="0"/>
              <a:t>Conditions to qualify (nine criteria):</a:t>
            </a:r>
          </a:p>
        </p:txBody>
      </p:sp>
      <p:sp>
        <p:nvSpPr>
          <p:cNvPr id="5" name="Text Placeholder 2">
            <a:extLst>
              <a:ext uri="{FF2B5EF4-FFF2-40B4-BE49-F238E27FC236}">
                <a16:creationId xmlns:a16="http://schemas.microsoft.com/office/drawing/2014/main" id="{63B48363-9A3B-A24E-B3C0-1C7C2964EB46}"/>
              </a:ext>
            </a:extLst>
          </p:cNvPr>
          <p:cNvSpPr txBox="1">
            <a:spLocks/>
          </p:cNvSpPr>
          <p:nvPr/>
        </p:nvSpPr>
        <p:spPr>
          <a:xfrm>
            <a:off x="1342602" y="2416353"/>
            <a:ext cx="4343234" cy="253402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r>
              <a:rPr lang="en-US" sz="1600" b="0" dirty="0"/>
              <a:t>Systematic Discovery of the Violation Through Environmental Audit or the Implementation of a Compliance Management System</a:t>
            </a:r>
          </a:p>
          <a:p>
            <a:pPr indent="-228600"/>
            <a:r>
              <a:rPr lang="en-US" sz="1600" b="0" dirty="0"/>
              <a:t>Voluntary Discovery  </a:t>
            </a:r>
          </a:p>
          <a:p>
            <a:pPr indent="-228600"/>
            <a:r>
              <a:rPr lang="en-US" sz="1600" b="0" dirty="0"/>
              <a:t>Prompt Disclosure  </a:t>
            </a:r>
          </a:p>
          <a:p>
            <a:pPr indent="-228600"/>
            <a:r>
              <a:rPr lang="en-US" sz="1600" b="0" dirty="0"/>
              <a:t>Discovery and Disclosure Independent of Government or Third Party Plaintiff</a:t>
            </a:r>
          </a:p>
        </p:txBody>
      </p:sp>
      <p:sp>
        <p:nvSpPr>
          <p:cNvPr id="7" name="Text Placeholder 2">
            <a:extLst>
              <a:ext uri="{FF2B5EF4-FFF2-40B4-BE49-F238E27FC236}">
                <a16:creationId xmlns:a16="http://schemas.microsoft.com/office/drawing/2014/main" id="{080909A8-7782-954F-B99F-71BCBD847B79}"/>
              </a:ext>
            </a:extLst>
          </p:cNvPr>
          <p:cNvSpPr txBox="1">
            <a:spLocks/>
          </p:cNvSpPr>
          <p:nvPr/>
        </p:nvSpPr>
        <p:spPr>
          <a:xfrm>
            <a:off x="481014" y="5210281"/>
            <a:ext cx="8496732" cy="519937"/>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For more information, including a copy of the Audit Policy, visit: </a:t>
            </a:r>
          </a:p>
          <a:p>
            <a:pPr marL="1028700" lvl="1" indent="-342900"/>
            <a:r>
              <a:rPr lang="en-US" dirty="0">
                <a:hlinkClick r:id="rId3"/>
              </a:rPr>
              <a:t>https://www.epa.gov/compliance/epas-audit-policy</a:t>
            </a:r>
            <a:endParaRPr lang="en-US" b="0" dirty="0">
              <a:hlinkClick r:id="rId4">
                <a:extLst>
                  <a:ext uri="{A12FA001-AC4F-418D-AE19-62706E023703}">
                    <ahyp:hlinkClr xmlns:ahyp="http://schemas.microsoft.com/office/drawing/2018/hyperlinkcolor" val="tx"/>
                  </a:ext>
                </a:extLst>
              </a:hlinkClick>
            </a:endParaRPr>
          </a:p>
        </p:txBody>
      </p:sp>
      <p:sp>
        <p:nvSpPr>
          <p:cNvPr id="8" name="Text Placeholder 2">
            <a:extLst>
              <a:ext uri="{FF2B5EF4-FFF2-40B4-BE49-F238E27FC236}">
                <a16:creationId xmlns:a16="http://schemas.microsoft.com/office/drawing/2014/main" id="{674E3811-92F3-074D-8349-ACF525C5A25F}"/>
              </a:ext>
            </a:extLst>
          </p:cNvPr>
          <p:cNvSpPr txBox="1">
            <a:spLocks/>
          </p:cNvSpPr>
          <p:nvPr/>
        </p:nvSpPr>
        <p:spPr>
          <a:xfrm>
            <a:off x="7228656" y="2416353"/>
            <a:ext cx="4343234" cy="253402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r>
              <a:rPr lang="en-US" sz="1600" b="0" dirty="0"/>
              <a:t>Correction and Remediation</a:t>
            </a:r>
          </a:p>
          <a:p>
            <a:pPr indent="-228600"/>
            <a:r>
              <a:rPr lang="en-US" sz="1600" b="0" dirty="0"/>
              <a:t>Prevent Recurrence </a:t>
            </a:r>
          </a:p>
          <a:p>
            <a:pPr indent="-228600"/>
            <a:r>
              <a:rPr lang="en-US" sz="1600" b="0" dirty="0"/>
              <a:t>No Repeat Violations</a:t>
            </a:r>
          </a:p>
          <a:p>
            <a:pPr indent="-228600"/>
            <a:r>
              <a:rPr lang="en-US" sz="1600" b="0" dirty="0"/>
              <a:t>Other Violations Excluded</a:t>
            </a:r>
          </a:p>
          <a:p>
            <a:pPr indent="-228600"/>
            <a:r>
              <a:rPr lang="en-US" sz="1600" b="0" dirty="0"/>
              <a:t>Cooperation</a:t>
            </a:r>
          </a:p>
        </p:txBody>
      </p:sp>
      <p:sp>
        <p:nvSpPr>
          <p:cNvPr id="9" name="Oval 8">
            <a:extLst>
              <a:ext uri="{FF2B5EF4-FFF2-40B4-BE49-F238E27FC236}">
                <a16:creationId xmlns:a16="http://schemas.microsoft.com/office/drawing/2014/main" id="{2094C16C-5807-A646-B6D0-EF9D0C5E5381}"/>
              </a:ext>
            </a:extLst>
          </p:cNvPr>
          <p:cNvSpPr/>
          <p:nvPr/>
        </p:nvSpPr>
        <p:spPr>
          <a:xfrm>
            <a:off x="943415" y="2400373"/>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0" name="Text Placeholder 2">
            <a:extLst>
              <a:ext uri="{FF2B5EF4-FFF2-40B4-BE49-F238E27FC236}">
                <a16:creationId xmlns:a16="http://schemas.microsoft.com/office/drawing/2014/main" id="{2D25C484-5CAB-CE49-A3B0-88A0916D3F55}"/>
              </a:ext>
            </a:extLst>
          </p:cNvPr>
          <p:cNvSpPr txBox="1">
            <a:spLocks/>
          </p:cNvSpPr>
          <p:nvPr/>
        </p:nvSpPr>
        <p:spPr>
          <a:xfrm>
            <a:off x="965612" y="2365420"/>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1</a:t>
            </a:r>
          </a:p>
        </p:txBody>
      </p:sp>
      <p:sp>
        <p:nvSpPr>
          <p:cNvPr id="14" name="Text Placeholder 2">
            <a:extLst>
              <a:ext uri="{FF2B5EF4-FFF2-40B4-BE49-F238E27FC236}">
                <a16:creationId xmlns:a16="http://schemas.microsoft.com/office/drawing/2014/main" id="{BF439D41-BE98-7A40-BA60-340407F7DE44}"/>
              </a:ext>
            </a:extLst>
          </p:cNvPr>
          <p:cNvSpPr txBox="1">
            <a:spLocks/>
          </p:cNvSpPr>
          <p:nvPr/>
        </p:nvSpPr>
        <p:spPr>
          <a:xfrm>
            <a:off x="950114" y="3736305"/>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solidFill>
                <a:srgbClr val="008752"/>
              </a:solidFill>
            </a:endParaRPr>
          </a:p>
        </p:txBody>
      </p:sp>
      <p:sp>
        <p:nvSpPr>
          <p:cNvPr id="15" name="Oval 14">
            <a:extLst>
              <a:ext uri="{FF2B5EF4-FFF2-40B4-BE49-F238E27FC236}">
                <a16:creationId xmlns:a16="http://schemas.microsoft.com/office/drawing/2014/main" id="{A63FF5BA-A239-7D45-BA20-2BEE6CD34689}"/>
              </a:ext>
            </a:extLst>
          </p:cNvPr>
          <p:cNvSpPr/>
          <p:nvPr/>
        </p:nvSpPr>
        <p:spPr>
          <a:xfrm>
            <a:off x="943415" y="3301803"/>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6" name="Text Placeholder 2">
            <a:extLst>
              <a:ext uri="{FF2B5EF4-FFF2-40B4-BE49-F238E27FC236}">
                <a16:creationId xmlns:a16="http://schemas.microsoft.com/office/drawing/2014/main" id="{AB40AF66-5BEE-C14E-85C4-C775330FFE77}"/>
              </a:ext>
            </a:extLst>
          </p:cNvPr>
          <p:cNvSpPr txBox="1">
            <a:spLocks/>
          </p:cNvSpPr>
          <p:nvPr/>
        </p:nvSpPr>
        <p:spPr>
          <a:xfrm>
            <a:off x="965612" y="3266850"/>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2</a:t>
            </a:r>
          </a:p>
        </p:txBody>
      </p:sp>
      <p:sp>
        <p:nvSpPr>
          <p:cNvPr id="17" name="Oval 16">
            <a:extLst>
              <a:ext uri="{FF2B5EF4-FFF2-40B4-BE49-F238E27FC236}">
                <a16:creationId xmlns:a16="http://schemas.microsoft.com/office/drawing/2014/main" id="{C375C102-F595-D24F-968A-E79CEEFBD868}"/>
              </a:ext>
            </a:extLst>
          </p:cNvPr>
          <p:cNvSpPr/>
          <p:nvPr/>
        </p:nvSpPr>
        <p:spPr>
          <a:xfrm>
            <a:off x="943415" y="3768731"/>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8" name="Text Placeholder 2">
            <a:extLst>
              <a:ext uri="{FF2B5EF4-FFF2-40B4-BE49-F238E27FC236}">
                <a16:creationId xmlns:a16="http://schemas.microsoft.com/office/drawing/2014/main" id="{A1871366-6C42-7F47-9073-A5B2C03FC00A}"/>
              </a:ext>
            </a:extLst>
          </p:cNvPr>
          <p:cNvSpPr txBox="1">
            <a:spLocks/>
          </p:cNvSpPr>
          <p:nvPr/>
        </p:nvSpPr>
        <p:spPr>
          <a:xfrm>
            <a:off x="965612" y="3749276"/>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3</a:t>
            </a:r>
          </a:p>
        </p:txBody>
      </p:sp>
      <p:sp>
        <p:nvSpPr>
          <p:cNvPr id="19" name="Oval 18">
            <a:extLst>
              <a:ext uri="{FF2B5EF4-FFF2-40B4-BE49-F238E27FC236}">
                <a16:creationId xmlns:a16="http://schemas.microsoft.com/office/drawing/2014/main" id="{13EAC1EF-C4F5-BC41-A3F5-E2A90164FA58}"/>
              </a:ext>
            </a:extLst>
          </p:cNvPr>
          <p:cNvSpPr/>
          <p:nvPr/>
        </p:nvSpPr>
        <p:spPr>
          <a:xfrm>
            <a:off x="943415" y="4170807"/>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0" name="Text Placeholder 2">
            <a:extLst>
              <a:ext uri="{FF2B5EF4-FFF2-40B4-BE49-F238E27FC236}">
                <a16:creationId xmlns:a16="http://schemas.microsoft.com/office/drawing/2014/main" id="{2962A9DC-9149-BA43-85BE-046BE2A08391}"/>
              </a:ext>
            </a:extLst>
          </p:cNvPr>
          <p:cNvSpPr txBox="1">
            <a:spLocks/>
          </p:cNvSpPr>
          <p:nvPr/>
        </p:nvSpPr>
        <p:spPr>
          <a:xfrm>
            <a:off x="965612" y="4151352"/>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4</a:t>
            </a:r>
          </a:p>
        </p:txBody>
      </p:sp>
      <p:sp>
        <p:nvSpPr>
          <p:cNvPr id="21" name="Oval 20">
            <a:extLst>
              <a:ext uri="{FF2B5EF4-FFF2-40B4-BE49-F238E27FC236}">
                <a16:creationId xmlns:a16="http://schemas.microsoft.com/office/drawing/2014/main" id="{E9E469A6-54EE-5A47-AE7B-93E1764ABBAD}"/>
              </a:ext>
            </a:extLst>
          </p:cNvPr>
          <p:cNvSpPr/>
          <p:nvPr/>
        </p:nvSpPr>
        <p:spPr>
          <a:xfrm>
            <a:off x="6829865" y="2400373"/>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2" name="Text Placeholder 2">
            <a:extLst>
              <a:ext uri="{FF2B5EF4-FFF2-40B4-BE49-F238E27FC236}">
                <a16:creationId xmlns:a16="http://schemas.microsoft.com/office/drawing/2014/main" id="{8F9AEB27-C7F3-954B-8B05-82F9BEF7CBF3}"/>
              </a:ext>
            </a:extLst>
          </p:cNvPr>
          <p:cNvSpPr txBox="1">
            <a:spLocks/>
          </p:cNvSpPr>
          <p:nvPr/>
        </p:nvSpPr>
        <p:spPr>
          <a:xfrm>
            <a:off x="6852062" y="2365420"/>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5</a:t>
            </a:r>
          </a:p>
        </p:txBody>
      </p:sp>
      <p:sp>
        <p:nvSpPr>
          <p:cNvPr id="23" name="Text Placeholder 2">
            <a:extLst>
              <a:ext uri="{FF2B5EF4-FFF2-40B4-BE49-F238E27FC236}">
                <a16:creationId xmlns:a16="http://schemas.microsoft.com/office/drawing/2014/main" id="{45F622FF-3F5F-0943-BEFE-674F2661839E}"/>
              </a:ext>
            </a:extLst>
          </p:cNvPr>
          <p:cNvSpPr txBox="1">
            <a:spLocks/>
          </p:cNvSpPr>
          <p:nvPr/>
        </p:nvSpPr>
        <p:spPr>
          <a:xfrm>
            <a:off x="6836564" y="3736305"/>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solidFill>
                <a:srgbClr val="008752"/>
              </a:solidFill>
            </a:endParaRPr>
          </a:p>
        </p:txBody>
      </p:sp>
      <p:sp>
        <p:nvSpPr>
          <p:cNvPr id="24" name="Oval 23">
            <a:extLst>
              <a:ext uri="{FF2B5EF4-FFF2-40B4-BE49-F238E27FC236}">
                <a16:creationId xmlns:a16="http://schemas.microsoft.com/office/drawing/2014/main" id="{59EB388A-A0FC-014A-8120-B3C9C1E1B1CA}"/>
              </a:ext>
            </a:extLst>
          </p:cNvPr>
          <p:cNvSpPr/>
          <p:nvPr/>
        </p:nvSpPr>
        <p:spPr>
          <a:xfrm>
            <a:off x="6829865" y="3259335"/>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5" name="Text Placeholder 2">
            <a:extLst>
              <a:ext uri="{FF2B5EF4-FFF2-40B4-BE49-F238E27FC236}">
                <a16:creationId xmlns:a16="http://schemas.microsoft.com/office/drawing/2014/main" id="{20781A76-87D5-B04A-847E-6EE2872B34C2}"/>
              </a:ext>
            </a:extLst>
          </p:cNvPr>
          <p:cNvSpPr txBox="1">
            <a:spLocks/>
          </p:cNvSpPr>
          <p:nvPr/>
        </p:nvSpPr>
        <p:spPr>
          <a:xfrm>
            <a:off x="6859150" y="3232792"/>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7</a:t>
            </a:r>
          </a:p>
        </p:txBody>
      </p:sp>
      <p:sp>
        <p:nvSpPr>
          <p:cNvPr id="26" name="Oval 25">
            <a:extLst>
              <a:ext uri="{FF2B5EF4-FFF2-40B4-BE49-F238E27FC236}">
                <a16:creationId xmlns:a16="http://schemas.microsoft.com/office/drawing/2014/main" id="{DEDC83BF-E547-D945-A544-A85192540BDC}"/>
              </a:ext>
            </a:extLst>
          </p:cNvPr>
          <p:cNvSpPr/>
          <p:nvPr/>
        </p:nvSpPr>
        <p:spPr>
          <a:xfrm>
            <a:off x="6829865" y="3699726"/>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7" name="Text Placeholder 2">
            <a:extLst>
              <a:ext uri="{FF2B5EF4-FFF2-40B4-BE49-F238E27FC236}">
                <a16:creationId xmlns:a16="http://schemas.microsoft.com/office/drawing/2014/main" id="{DD3786FD-E827-AA4C-B148-FD499FF29143}"/>
              </a:ext>
            </a:extLst>
          </p:cNvPr>
          <p:cNvSpPr txBox="1">
            <a:spLocks/>
          </p:cNvSpPr>
          <p:nvPr/>
        </p:nvSpPr>
        <p:spPr>
          <a:xfrm>
            <a:off x="6852062" y="3673183"/>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8</a:t>
            </a:r>
          </a:p>
        </p:txBody>
      </p:sp>
      <p:sp>
        <p:nvSpPr>
          <p:cNvPr id="28" name="Oval 27">
            <a:extLst>
              <a:ext uri="{FF2B5EF4-FFF2-40B4-BE49-F238E27FC236}">
                <a16:creationId xmlns:a16="http://schemas.microsoft.com/office/drawing/2014/main" id="{2ABEBFA4-3373-1346-BCDB-831E68B32EE2}"/>
              </a:ext>
            </a:extLst>
          </p:cNvPr>
          <p:cNvSpPr/>
          <p:nvPr/>
        </p:nvSpPr>
        <p:spPr>
          <a:xfrm>
            <a:off x="6829865" y="4161290"/>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29" name="Text Placeholder 2">
            <a:extLst>
              <a:ext uri="{FF2B5EF4-FFF2-40B4-BE49-F238E27FC236}">
                <a16:creationId xmlns:a16="http://schemas.microsoft.com/office/drawing/2014/main" id="{E3A93935-B5BB-5642-8E90-9B6CC487FA01}"/>
              </a:ext>
            </a:extLst>
          </p:cNvPr>
          <p:cNvSpPr txBox="1">
            <a:spLocks/>
          </p:cNvSpPr>
          <p:nvPr/>
        </p:nvSpPr>
        <p:spPr>
          <a:xfrm>
            <a:off x="6852062" y="4127659"/>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9</a:t>
            </a:r>
          </a:p>
        </p:txBody>
      </p:sp>
      <p:sp>
        <p:nvSpPr>
          <p:cNvPr id="30" name="Oval 29">
            <a:extLst>
              <a:ext uri="{FF2B5EF4-FFF2-40B4-BE49-F238E27FC236}">
                <a16:creationId xmlns:a16="http://schemas.microsoft.com/office/drawing/2014/main" id="{A85C9673-529A-5749-A078-E694181F19A5}"/>
              </a:ext>
            </a:extLst>
          </p:cNvPr>
          <p:cNvSpPr/>
          <p:nvPr/>
        </p:nvSpPr>
        <p:spPr>
          <a:xfrm>
            <a:off x="6829865" y="2829854"/>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31" name="Text Placeholder 2">
            <a:extLst>
              <a:ext uri="{FF2B5EF4-FFF2-40B4-BE49-F238E27FC236}">
                <a16:creationId xmlns:a16="http://schemas.microsoft.com/office/drawing/2014/main" id="{F758B4C8-C3E5-3949-962B-D2709F52DB98}"/>
              </a:ext>
            </a:extLst>
          </p:cNvPr>
          <p:cNvSpPr txBox="1">
            <a:spLocks/>
          </p:cNvSpPr>
          <p:nvPr/>
        </p:nvSpPr>
        <p:spPr>
          <a:xfrm>
            <a:off x="6852062" y="2811721"/>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6</a:t>
            </a:r>
          </a:p>
        </p:txBody>
      </p:sp>
      <p:sp>
        <p:nvSpPr>
          <p:cNvPr id="32" name="Oval 31">
            <a:extLst>
              <a:ext uri="{FF2B5EF4-FFF2-40B4-BE49-F238E27FC236}">
                <a16:creationId xmlns:a16="http://schemas.microsoft.com/office/drawing/2014/main" id="{9DCD80CC-A2C6-8D42-8B8D-6514A6F93E14}"/>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 v</a:t>
            </a:r>
          </a:p>
        </p:txBody>
      </p:sp>
      <p:pic>
        <p:nvPicPr>
          <p:cNvPr id="33" name="Picture 32">
            <a:extLst>
              <a:ext uri="{FF2B5EF4-FFF2-40B4-BE49-F238E27FC236}">
                <a16:creationId xmlns:a16="http://schemas.microsoft.com/office/drawing/2014/main" id="{5F29F1F2-4FB2-3F47-9B41-5922C07E9F1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786820" y="5006707"/>
            <a:ext cx="763731" cy="763731"/>
          </a:xfrm>
          <a:prstGeom prst="rect">
            <a:avLst/>
          </a:prstGeom>
        </p:spPr>
      </p:pic>
    </p:spTree>
    <p:extLst>
      <p:ext uri="{BB962C8B-B14F-4D97-AF65-F5344CB8AC3E}">
        <p14:creationId xmlns:p14="http://schemas.microsoft.com/office/powerpoint/2010/main" val="518406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social media post&#10;&#10;Description automatically generated">
            <a:extLst>
              <a:ext uri="{FF2B5EF4-FFF2-40B4-BE49-F238E27FC236}">
                <a16:creationId xmlns:a16="http://schemas.microsoft.com/office/drawing/2014/main" id="{CA5B984B-3198-694C-BEF0-2CC83DE104B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900" y="1200490"/>
            <a:ext cx="12014200" cy="5016500"/>
          </a:xfrm>
          <a:prstGeom prst="rect">
            <a:avLst/>
          </a:prstGeom>
        </p:spPr>
      </p:pic>
      <p:sp>
        <p:nvSpPr>
          <p:cNvPr id="2" name="Title 1">
            <a:extLst>
              <a:ext uri="{FF2B5EF4-FFF2-40B4-BE49-F238E27FC236}">
                <a16:creationId xmlns:a16="http://schemas.microsoft.com/office/drawing/2014/main" id="{26B97CB1-A3AD-8B48-AE3A-C7613852B779}"/>
              </a:ext>
            </a:extLst>
          </p:cNvPr>
          <p:cNvSpPr>
            <a:spLocks noGrp="1"/>
          </p:cNvSpPr>
          <p:nvPr>
            <p:ph type="title"/>
          </p:nvPr>
        </p:nvSpPr>
        <p:spPr/>
        <p:txBody>
          <a:bodyPr/>
          <a:lstStyle/>
          <a:p>
            <a:r>
              <a:rPr lang="en-US" dirty="0"/>
              <a:t>TRI Process: </a:t>
            </a:r>
            <a:r>
              <a:rPr lang="en-US" b="0" dirty="0"/>
              <a:t>2 Step Process</a:t>
            </a:r>
          </a:p>
        </p:txBody>
      </p:sp>
    </p:spTree>
    <p:extLst>
      <p:ext uri="{BB962C8B-B14F-4D97-AF65-F5344CB8AC3E}">
        <p14:creationId xmlns:p14="http://schemas.microsoft.com/office/powerpoint/2010/main" val="30502273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EPA Self-Disclosure Audit Policy</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3" y="1685546"/>
            <a:ext cx="11037887" cy="2265168"/>
          </a:xfrm>
        </p:spPr>
        <p:txBody>
          <a:bodyPr/>
          <a:lstStyle/>
          <a:p>
            <a:r>
              <a:rPr lang="en-US" altLang="en-US" dirty="0"/>
              <a:t>EPA Compliance Incentive Policy available only to small businesses</a:t>
            </a:r>
          </a:p>
          <a:p>
            <a:pPr lvl="1"/>
            <a:r>
              <a:rPr lang="en-US" altLang="en-US" dirty="0"/>
              <a:t>Small businesses employ 100 or fewer individuals across all facilities and operations.</a:t>
            </a:r>
          </a:p>
          <a:p>
            <a:r>
              <a:rPr lang="en-US" altLang="en-US" dirty="0"/>
              <a:t>Small businesses that meet all four conditions of the policy may have 100% of </a:t>
            </a:r>
            <a:br>
              <a:rPr lang="en-US" altLang="en-US" dirty="0"/>
            </a:br>
            <a:r>
              <a:rPr lang="en-US" altLang="en-US" dirty="0"/>
              <a:t>the gravity-based penalty waived. However, EPA reserves the option to collect </a:t>
            </a:r>
            <a:br>
              <a:rPr lang="en-US" altLang="en-US" dirty="0"/>
            </a:br>
            <a:r>
              <a:rPr lang="en-US" altLang="en-US" dirty="0"/>
              <a:t>any significant economic benefit which may have been realized by the facility.</a:t>
            </a:r>
          </a:p>
          <a:p>
            <a:r>
              <a:rPr lang="en-US" altLang="en-US" dirty="0"/>
              <a:t>Conditions to qualify (four criteria):</a:t>
            </a:r>
          </a:p>
        </p:txBody>
      </p:sp>
      <p:sp>
        <p:nvSpPr>
          <p:cNvPr id="6" name="Text Placeholder 2">
            <a:extLst>
              <a:ext uri="{FF2B5EF4-FFF2-40B4-BE49-F238E27FC236}">
                <a16:creationId xmlns:a16="http://schemas.microsoft.com/office/drawing/2014/main" id="{2AD17362-2F40-F24B-8F96-33E19C2FDBDD}"/>
              </a:ext>
            </a:extLst>
          </p:cNvPr>
          <p:cNvSpPr txBox="1">
            <a:spLocks/>
          </p:cNvSpPr>
          <p:nvPr/>
        </p:nvSpPr>
        <p:spPr>
          <a:xfrm>
            <a:off x="481014" y="5078844"/>
            <a:ext cx="10057834" cy="1109683"/>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For more information, including a copy of the Small Business </a:t>
            </a:r>
            <a:br>
              <a:rPr lang="en-US" altLang="en-US" dirty="0"/>
            </a:br>
            <a:r>
              <a:rPr lang="en-US" altLang="en-US" dirty="0"/>
              <a:t>Compliance Policy and a Q&amp;A document, visit: </a:t>
            </a:r>
          </a:p>
          <a:p>
            <a:pPr lvl="1"/>
            <a:r>
              <a:rPr lang="en-US" dirty="0">
                <a:hlinkClick r:id="rId3"/>
              </a:rPr>
              <a:t>https://www.epa.gov/compliance/small-business-compliance</a:t>
            </a:r>
            <a:endParaRPr lang="en-US" altLang="en-US" dirty="0"/>
          </a:p>
        </p:txBody>
      </p:sp>
      <p:sp>
        <p:nvSpPr>
          <p:cNvPr id="7" name="Text Placeholder 2">
            <a:extLst>
              <a:ext uri="{FF2B5EF4-FFF2-40B4-BE49-F238E27FC236}">
                <a16:creationId xmlns:a16="http://schemas.microsoft.com/office/drawing/2014/main" id="{72B7BA8C-486C-0C47-B620-D7C0156FBD7D}"/>
              </a:ext>
            </a:extLst>
          </p:cNvPr>
          <p:cNvSpPr txBox="1">
            <a:spLocks/>
          </p:cNvSpPr>
          <p:nvPr/>
        </p:nvSpPr>
        <p:spPr>
          <a:xfrm>
            <a:off x="1271426" y="4146454"/>
            <a:ext cx="3176587" cy="698701"/>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602">
              <a:lnSpc>
                <a:spcPct val="80000"/>
              </a:lnSpc>
              <a:defRPr/>
            </a:pPr>
            <a:r>
              <a:rPr lang="en-US" altLang="en-US" sz="1600" b="0" dirty="0"/>
              <a:t>Good Compliance Record</a:t>
            </a:r>
          </a:p>
          <a:p>
            <a:pPr marL="4602">
              <a:lnSpc>
                <a:spcPct val="80000"/>
              </a:lnSpc>
              <a:defRPr/>
            </a:pPr>
            <a:r>
              <a:rPr lang="en-US" altLang="en-US" sz="1600" b="0" dirty="0"/>
              <a:t>Voluntary Discovery</a:t>
            </a:r>
          </a:p>
        </p:txBody>
      </p:sp>
      <p:sp>
        <p:nvSpPr>
          <p:cNvPr id="8" name="Text Placeholder 2">
            <a:extLst>
              <a:ext uri="{FF2B5EF4-FFF2-40B4-BE49-F238E27FC236}">
                <a16:creationId xmlns:a16="http://schemas.microsoft.com/office/drawing/2014/main" id="{4B4837C2-B9D1-EA40-B782-DA0889A6E417}"/>
              </a:ext>
            </a:extLst>
          </p:cNvPr>
          <p:cNvSpPr txBox="1">
            <a:spLocks/>
          </p:cNvSpPr>
          <p:nvPr/>
        </p:nvSpPr>
        <p:spPr>
          <a:xfrm>
            <a:off x="4567402" y="4146454"/>
            <a:ext cx="3176587" cy="698701"/>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602">
              <a:lnSpc>
                <a:spcPct val="80000"/>
              </a:lnSpc>
              <a:defRPr/>
            </a:pPr>
            <a:r>
              <a:rPr lang="en-US" altLang="en-US" sz="1600" b="0" dirty="0"/>
              <a:t>Prompt Disclosure</a:t>
            </a:r>
          </a:p>
          <a:p>
            <a:pPr marL="4602">
              <a:lnSpc>
                <a:spcPct val="80000"/>
              </a:lnSpc>
              <a:defRPr/>
            </a:pPr>
            <a:r>
              <a:rPr lang="en-US" altLang="en-US" sz="1600" b="0" dirty="0"/>
              <a:t>Correction and Remediation</a:t>
            </a:r>
          </a:p>
        </p:txBody>
      </p:sp>
      <p:sp>
        <p:nvSpPr>
          <p:cNvPr id="9" name="Oval 8">
            <a:extLst>
              <a:ext uri="{FF2B5EF4-FFF2-40B4-BE49-F238E27FC236}">
                <a16:creationId xmlns:a16="http://schemas.microsoft.com/office/drawing/2014/main" id="{E9657B51-2C37-D844-B80C-025B0570AC86}"/>
              </a:ext>
            </a:extLst>
          </p:cNvPr>
          <p:cNvSpPr/>
          <p:nvPr/>
        </p:nvSpPr>
        <p:spPr>
          <a:xfrm>
            <a:off x="924826" y="4070100"/>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0" name="Text Placeholder 2">
            <a:extLst>
              <a:ext uri="{FF2B5EF4-FFF2-40B4-BE49-F238E27FC236}">
                <a16:creationId xmlns:a16="http://schemas.microsoft.com/office/drawing/2014/main" id="{8690A025-E1FD-C141-B317-6DE04EC927D8}"/>
              </a:ext>
            </a:extLst>
          </p:cNvPr>
          <p:cNvSpPr txBox="1">
            <a:spLocks/>
          </p:cNvSpPr>
          <p:nvPr/>
        </p:nvSpPr>
        <p:spPr>
          <a:xfrm>
            <a:off x="947023" y="4035147"/>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1</a:t>
            </a:r>
          </a:p>
        </p:txBody>
      </p:sp>
      <p:sp>
        <p:nvSpPr>
          <p:cNvPr id="11" name="Text Placeholder 2">
            <a:extLst>
              <a:ext uri="{FF2B5EF4-FFF2-40B4-BE49-F238E27FC236}">
                <a16:creationId xmlns:a16="http://schemas.microsoft.com/office/drawing/2014/main" id="{A6A50B48-F645-8548-9AC4-92EFA7134CDE}"/>
              </a:ext>
            </a:extLst>
          </p:cNvPr>
          <p:cNvSpPr txBox="1">
            <a:spLocks/>
          </p:cNvSpPr>
          <p:nvPr/>
        </p:nvSpPr>
        <p:spPr>
          <a:xfrm>
            <a:off x="4227501" y="4028270"/>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solidFill>
                <a:srgbClr val="008752"/>
              </a:solidFill>
            </a:endParaRPr>
          </a:p>
        </p:txBody>
      </p:sp>
      <p:sp>
        <p:nvSpPr>
          <p:cNvPr id="12" name="Oval 11">
            <a:extLst>
              <a:ext uri="{FF2B5EF4-FFF2-40B4-BE49-F238E27FC236}">
                <a16:creationId xmlns:a16="http://schemas.microsoft.com/office/drawing/2014/main" id="{804FAB79-CDC3-9044-B650-06744895F316}"/>
              </a:ext>
            </a:extLst>
          </p:cNvPr>
          <p:cNvSpPr/>
          <p:nvPr/>
        </p:nvSpPr>
        <p:spPr>
          <a:xfrm>
            <a:off x="924826" y="4472176"/>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3" name="Text Placeholder 2">
            <a:extLst>
              <a:ext uri="{FF2B5EF4-FFF2-40B4-BE49-F238E27FC236}">
                <a16:creationId xmlns:a16="http://schemas.microsoft.com/office/drawing/2014/main" id="{D5ADF97A-9165-2A47-937F-97DE2494D191}"/>
              </a:ext>
            </a:extLst>
          </p:cNvPr>
          <p:cNvSpPr txBox="1">
            <a:spLocks/>
          </p:cNvSpPr>
          <p:nvPr/>
        </p:nvSpPr>
        <p:spPr>
          <a:xfrm>
            <a:off x="947023" y="4437223"/>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2</a:t>
            </a:r>
          </a:p>
        </p:txBody>
      </p:sp>
      <p:sp>
        <p:nvSpPr>
          <p:cNvPr id="14" name="Oval 13">
            <a:extLst>
              <a:ext uri="{FF2B5EF4-FFF2-40B4-BE49-F238E27FC236}">
                <a16:creationId xmlns:a16="http://schemas.microsoft.com/office/drawing/2014/main" id="{632C1B54-3C82-894B-881B-363AFBE0162B}"/>
              </a:ext>
            </a:extLst>
          </p:cNvPr>
          <p:cNvSpPr/>
          <p:nvPr/>
        </p:nvSpPr>
        <p:spPr>
          <a:xfrm>
            <a:off x="4220802" y="4060696"/>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5" name="Text Placeholder 2">
            <a:extLst>
              <a:ext uri="{FF2B5EF4-FFF2-40B4-BE49-F238E27FC236}">
                <a16:creationId xmlns:a16="http://schemas.microsoft.com/office/drawing/2014/main" id="{215A5B1F-8DEC-2E43-9BCA-FADA16200E89}"/>
              </a:ext>
            </a:extLst>
          </p:cNvPr>
          <p:cNvSpPr txBox="1">
            <a:spLocks/>
          </p:cNvSpPr>
          <p:nvPr/>
        </p:nvSpPr>
        <p:spPr>
          <a:xfrm>
            <a:off x="4242999" y="4041241"/>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3</a:t>
            </a:r>
          </a:p>
        </p:txBody>
      </p:sp>
      <p:sp>
        <p:nvSpPr>
          <p:cNvPr id="16" name="Oval 15">
            <a:extLst>
              <a:ext uri="{FF2B5EF4-FFF2-40B4-BE49-F238E27FC236}">
                <a16:creationId xmlns:a16="http://schemas.microsoft.com/office/drawing/2014/main" id="{0FD71D1D-C95C-834D-9FE6-363E72793CFB}"/>
              </a:ext>
            </a:extLst>
          </p:cNvPr>
          <p:cNvSpPr/>
          <p:nvPr/>
        </p:nvSpPr>
        <p:spPr>
          <a:xfrm>
            <a:off x="4220802" y="4462772"/>
            <a:ext cx="346600" cy="346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7" name="Text Placeholder 2">
            <a:extLst>
              <a:ext uri="{FF2B5EF4-FFF2-40B4-BE49-F238E27FC236}">
                <a16:creationId xmlns:a16="http://schemas.microsoft.com/office/drawing/2014/main" id="{BAD015E3-36F0-4E45-AA2F-47D1CF3410A8}"/>
              </a:ext>
            </a:extLst>
          </p:cNvPr>
          <p:cNvSpPr txBox="1">
            <a:spLocks/>
          </p:cNvSpPr>
          <p:nvPr/>
        </p:nvSpPr>
        <p:spPr>
          <a:xfrm>
            <a:off x="4227501" y="4443317"/>
            <a:ext cx="307262" cy="346600"/>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8752"/>
                </a:solidFill>
              </a:rPr>
              <a:t>4</a:t>
            </a:r>
          </a:p>
        </p:txBody>
      </p:sp>
      <p:sp>
        <p:nvSpPr>
          <p:cNvPr id="18" name="Oval 17">
            <a:extLst>
              <a:ext uri="{FF2B5EF4-FFF2-40B4-BE49-F238E27FC236}">
                <a16:creationId xmlns:a16="http://schemas.microsoft.com/office/drawing/2014/main" id="{A4D9ECCB-4900-E64D-9C45-AA5E62FD1618}"/>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 v</a:t>
            </a:r>
          </a:p>
        </p:txBody>
      </p:sp>
      <p:pic>
        <p:nvPicPr>
          <p:cNvPr id="19" name="Picture 18">
            <a:extLst>
              <a:ext uri="{FF2B5EF4-FFF2-40B4-BE49-F238E27FC236}">
                <a16:creationId xmlns:a16="http://schemas.microsoft.com/office/drawing/2014/main" id="{6D99CC3C-2E11-284F-B2E4-D74D135D2A8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86820" y="5006707"/>
            <a:ext cx="763731" cy="763731"/>
          </a:xfrm>
          <a:prstGeom prst="rect">
            <a:avLst/>
          </a:prstGeom>
        </p:spPr>
      </p:pic>
    </p:spTree>
    <p:extLst>
      <p:ext uri="{BB962C8B-B14F-4D97-AF65-F5344CB8AC3E}">
        <p14:creationId xmlns:p14="http://schemas.microsoft.com/office/powerpoint/2010/main" val="623982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Revising TRI Data</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4" y="1734532"/>
            <a:ext cx="10327296" cy="3996343"/>
          </a:xfrm>
        </p:spPr>
        <p:txBody>
          <a:bodyPr/>
          <a:lstStyle/>
          <a:p>
            <a:r>
              <a:rPr lang="en-US" dirty="0"/>
              <a:t>Revised TRI data that are not trade secret must be submitted using TRI-MEweb via EPA’s CDX. </a:t>
            </a:r>
            <a:r>
              <a:rPr lang="en-US" b="0" dirty="0"/>
              <a:t>You may only revise back to RY 1991.</a:t>
            </a:r>
          </a:p>
          <a:p>
            <a:r>
              <a:rPr lang="en-US" b="0" dirty="0"/>
              <a:t>If your state or tribe participates in the TRI Data Exchange (TDX) then </a:t>
            </a:r>
            <a:r>
              <a:rPr lang="en-US" dirty="0"/>
              <a:t>submitting via CDX to EPA will also satisfy your obligation </a:t>
            </a:r>
            <a:r>
              <a:rPr lang="en-US" b="0" dirty="0"/>
              <a:t>to report to the state or tribe in which your facility is located if the revision is for RY 2005 through the present reporting year. Otherwise, revisions must also be submitted in the state- or tribe-specified format. To determine if your state or tribe is in TDX go to: </a:t>
            </a:r>
          </a:p>
          <a:p>
            <a:pPr marL="1028700" lvl="1" indent="-342900"/>
            <a:r>
              <a:rPr lang="en-US" dirty="0">
                <a:hlinkClick r:id="rId3"/>
              </a:rPr>
              <a:t>https://www.epa.gov/toxics-release-inventory-tri-program/tri-data-exchange</a:t>
            </a:r>
            <a:endParaRPr lang="en-US" b="0" dirty="0"/>
          </a:p>
        </p:txBody>
      </p:sp>
      <p:sp>
        <p:nvSpPr>
          <p:cNvPr id="6" name="Oval 5">
            <a:extLst>
              <a:ext uri="{FF2B5EF4-FFF2-40B4-BE49-F238E27FC236}">
                <a16:creationId xmlns:a16="http://schemas.microsoft.com/office/drawing/2014/main" id="{70ABEF70-51FE-1641-869B-BBC64B8AEE23}"/>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5" name="Picture 4">
            <a:extLst>
              <a:ext uri="{FF2B5EF4-FFF2-40B4-BE49-F238E27FC236}">
                <a16:creationId xmlns:a16="http://schemas.microsoft.com/office/drawing/2014/main" id="{7B2E01BF-FC90-9D4B-BAE3-715F38764E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08309" y="5064369"/>
            <a:ext cx="736187" cy="736187"/>
          </a:xfrm>
          <a:prstGeom prst="rect">
            <a:avLst/>
          </a:prstGeom>
        </p:spPr>
      </p:pic>
    </p:spTree>
    <p:extLst>
      <p:ext uri="{BB962C8B-B14F-4D97-AF65-F5344CB8AC3E}">
        <p14:creationId xmlns:p14="http://schemas.microsoft.com/office/powerpoint/2010/main" val="16413811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Withdrawing TRI Data</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4" y="1734532"/>
            <a:ext cx="9642700" cy="3996343"/>
          </a:xfrm>
        </p:spPr>
        <p:txBody>
          <a:bodyPr/>
          <a:lstStyle/>
          <a:p>
            <a:r>
              <a:rPr lang="en-US" altLang="en-US" dirty="0"/>
              <a:t>You must use TRI-</a:t>
            </a:r>
            <a:r>
              <a:rPr lang="en-US" altLang="en-US" dirty="0" err="1"/>
              <a:t>MEweb</a:t>
            </a:r>
            <a:r>
              <a:rPr lang="en-US" altLang="en-US" dirty="0"/>
              <a:t> to withdraw a TRI form (except for trade secrets). You may withdraw forms back to RY 1991.</a:t>
            </a:r>
          </a:p>
          <a:p>
            <a:r>
              <a:rPr lang="en-US" altLang="en-US" dirty="0"/>
              <a:t>For more information regarding withdrawals, go to the following tutorial:</a:t>
            </a:r>
          </a:p>
          <a:p>
            <a:pPr marL="1028700" lvl="1" indent="-342900"/>
            <a:r>
              <a:rPr lang="en-US" altLang="en-US" b="0" dirty="0">
                <a:hlinkClick r:id="rId3">
                  <a:extLst>
                    <a:ext uri="{A12FA001-AC4F-418D-AE19-62706E023703}">
                      <ahyp:hlinkClr xmlns:ahyp="http://schemas.microsoft.com/office/drawing/2018/hyperlinkcolor" val="tx"/>
                    </a:ext>
                  </a:extLst>
                </a:hlinkClick>
              </a:rPr>
              <a:t>https://www3.epa.gov/tri/tutorials/TRIT-33/</a:t>
            </a:r>
            <a:endParaRPr lang="en-US" altLang="en-US" b="0" dirty="0"/>
          </a:p>
          <a:p>
            <a:r>
              <a:rPr lang="en-US" altLang="en-US" dirty="0"/>
              <a:t>Please be aware if your state or tribe is a TRI Data Exchange (TDX) participant, submitting to EPA via CDX will also satisfy your state obligations </a:t>
            </a:r>
            <a:r>
              <a:rPr lang="en-US" altLang="en-US" b="0" dirty="0"/>
              <a:t>for reporting years back to 2005. For states or tribes that are not TDX participants, withdrawals should also be submitted in the specified format for the state/tribe.</a:t>
            </a:r>
          </a:p>
        </p:txBody>
      </p:sp>
      <p:sp>
        <p:nvSpPr>
          <p:cNvPr id="4" name="Oval 3">
            <a:extLst>
              <a:ext uri="{FF2B5EF4-FFF2-40B4-BE49-F238E27FC236}">
                <a16:creationId xmlns:a16="http://schemas.microsoft.com/office/drawing/2014/main" id="{C33E0E9B-08CB-694C-B53D-432972768F46}"/>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6" name="Picture 5">
            <a:extLst>
              <a:ext uri="{FF2B5EF4-FFF2-40B4-BE49-F238E27FC236}">
                <a16:creationId xmlns:a16="http://schemas.microsoft.com/office/drawing/2014/main" id="{FE968FAC-07E2-5742-9BAA-8FAFEDB30F6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06331" y="4980820"/>
            <a:ext cx="942663" cy="878969"/>
          </a:xfrm>
          <a:prstGeom prst="rect">
            <a:avLst/>
          </a:prstGeom>
        </p:spPr>
      </p:pic>
    </p:spTree>
    <p:extLst>
      <p:ext uri="{BB962C8B-B14F-4D97-AF65-F5344CB8AC3E}">
        <p14:creationId xmlns:p14="http://schemas.microsoft.com/office/powerpoint/2010/main" val="30863134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normAutofit/>
          </a:bodyPr>
          <a:lstStyle/>
          <a:p>
            <a:r>
              <a:rPr lang="en-US" altLang="en-US" dirty="0"/>
              <a:t>Submitting Revisions and Withdrawals</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4" y="1734533"/>
            <a:ext cx="9561058" cy="2687998"/>
          </a:xfrm>
        </p:spPr>
        <p:txBody>
          <a:bodyPr/>
          <a:lstStyle/>
          <a:p>
            <a:r>
              <a:rPr lang="en-US" altLang="en-US" dirty="0"/>
              <a:t>Form R submitted to replace previously filed Form A Certification Statement.</a:t>
            </a:r>
          </a:p>
          <a:p>
            <a:pPr lvl="1"/>
            <a:r>
              <a:rPr lang="en-US" altLang="en-US" dirty="0"/>
              <a:t>You must withdraw the previously filed Form A Certification Statement and then submit a Form R. The Form R is considered to be a late submission if submitted after the reporting deadline.</a:t>
            </a:r>
          </a:p>
          <a:p>
            <a:r>
              <a:rPr lang="en-US" altLang="en-US" dirty="0"/>
              <a:t>For a change in chemical reported (including a metal to a metal compound), you must withdraw the original submission and re-submit for the new chemical. This is not a revision.</a:t>
            </a:r>
          </a:p>
          <a:p>
            <a:r>
              <a:rPr lang="en-US" altLang="en-US" dirty="0"/>
              <a:t>EPA may audit revisions or withdrawals at any time.</a:t>
            </a:r>
          </a:p>
        </p:txBody>
      </p:sp>
      <p:sp>
        <p:nvSpPr>
          <p:cNvPr id="5" name="Oval 4">
            <a:extLst>
              <a:ext uri="{FF2B5EF4-FFF2-40B4-BE49-F238E27FC236}">
                <a16:creationId xmlns:a16="http://schemas.microsoft.com/office/drawing/2014/main" id="{B50B33A0-A279-E24E-B3EF-F8A32DC61FD6}"/>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 v</a:t>
            </a:r>
          </a:p>
        </p:txBody>
      </p:sp>
      <p:pic>
        <p:nvPicPr>
          <p:cNvPr id="9" name="Picture 8">
            <a:extLst>
              <a:ext uri="{FF2B5EF4-FFF2-40B4-BE49-F238E27FC236}">
                <a16:creationId xmlns:a16="http://schemas.microsoft.com/office/drawing/2014/main" id="{13000DBB-28B0-224C-B526-599D4218AF5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35826" y="5083445"/>
            <a:ext cx="897671" cy="585438"/>
          </a:xfrm>
          <a:prstGeom prst="rect">
            <a:avLst/>
          </a:prstGeom>
        </p:spPr>
      </p:pic>
    </p:spTree>
    <p:extLst>
      <p:ext uri="{BB962C8B-B14F-4D97-AF65-F5344CB8AC3E}">
        <p14:creationId xmlns:p14="http://schemas.microsoft.com/office/powerpoint/2010/main" val="28607501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normAutofit fontScale="90000"/>
          </a:bodyPr>
          <a:lstStyle/>
          <a:p>
            <a:r>
              <a:rPr lang="en-US" altLang="en-US" dirty="0"/>
              <a:t>EPCRA Section 313 Enforcement</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1"/>
          </p:nvPr>
        </p:nvSpPr>
        <p:spPr>
          <a:xfrm>
            <a:off x="481014" y="1505319"/>
            <a:ext cx="6495858" cy="4826698"/>
          </a:xfrm>
        </p:spPr>
        <p:txBody>
          <a:bodyPr/>
          <a:lstStyle/>
          <a:p>
            <a:r>
              <a:rPr lang="en-US" altLang="en-US" sz="1980" b="0" dirty="0"/>
              <a:t>Owners and operators of covered facilities violating any statutory or regulatory requirement are </a:t>
            </a:r>
            <a:r>
              <a:rPr lang="en-US" altLang="en-US" sz="1980" dirty="0"/>
              <a:t>subject to penalties of up to $40,779 per day per violation </a:t>
            </a:r>
            <a:r>
              <a:rPr lang="en-US" altLang="en-US" sz="1980" b="0" dirty="0"/>
              <a:t>(periodically adjusted for inflation).</a:t>
            </a:r>
          </a:p>
          <a:p>
            <a:r>
              <a:rPr lang="en-US" altLang="en-US" sz="1980" b="0" dirty="0"/>
              <a:t>Owners and operators of covered facilities subject to citizen suits could also be </a:t>
            </a:r>
            <a:r>
              <a:rPr lang="en-US" altLang="en-US" sz="1980" dirty="0"/>
              <a:t>liable for attorney fees and litigation costs </a:t>
            </a:r>
            <a:r>
              <a:rPr lang="en-US" altLang="en-US" sz="1980" b="0" dirty="0"/>
              <a:t>(EPCRA § 326(f)).</a:t>
            </a:r>
          </a:p>
          <a:p>
            <a:r>
              <a:rPr lang="en-US" altLang="en-US" sz="1980" b="0" dirty="0"/>
              <a:t>Government’s penalty for Section 313 of EPCRA is determined by</a:t>
            </a:r>
            <a:r>
              <a:rPr lang="en-US" altLang="en-US" sz="1980" dirty="0"/>
              <a:t> </a:t>
            </a:r>
            <a:r>
              <a:rPr lang="en-US" altLang="en-US" sz="1980" b="0" dirty="0"/>
              <a:t>applying the statutory penalty factors as described in the </a:t>
            </a:r>
            <a:r>
              <a:rPr lang="en-US" altLang="en-US" sz="1980" dirty="0"/>
              <a:t>Enforcement Response Policy (ERP) </a:t>
            </a:r>
            <a:r>
              <a:rPr lang="en-US" altLang="en-US" sz="1980" b="0" dirty="0"/>
              <a:t>to each violation.</a:t>
            </a:r>
          </a:p>
          <a:p>
            <a:pPr lvl="1"/>
            <a:r>
              <a:rPr lang="en-US" altLang="en-US" dirty="0"/>
              <a:t>For EPA’s EPCRA enforcement policies, see:</a:t>
            </a:r>
          </a:p>
          <a:p>
            <a:pPr lvl="2"/>
            <a:r>
              <a:rPr lang="en-US" altLang="en-US" dirty="0">
                <a:hlinkClick r:id="rId3">
                  <a:extLst>
                    <a:ext uri="{A12FA001-AC4F-418D-AE19-62706E023703}">
                      <ahyp:hlinkClr xmlns:ahyp="http://schemas.microsoft.com/office/drawing/2018/hyperlinkcolor" val="tx"/>
                    </a:ext>
                  </a:extLst>
                </a:hlinkClick>
              </a:rPr>
              <a:t>https://www.epa.gov/sites/production/files/2017-03/documents/epcra313erpamendments2017.pdf</a:t>
            </a:r>
            <a:r>
              <a:rPr lang="en-US" altLang="en-US" dirty="0"/>
              <a:t> </a:t>
            </a:r>
          </a:p>
        </p:txBody>
      </p:sp>
    </p:spTree>
    <p:extLst>
      <p:ext uri="{BB962C8B-B14F-4D97-AF65-F5344CB8AC3E}">
        <p14:creationId xmlns:p14="http://schemas.microsoft.com/office/powerpoint/2010/main" val="36579948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278E7-C98D-5343-A4D9-F4742DCAD6CB}"/>
              </a:ext>
            </a:extLst>
          </p:cNvPr>
          <p:cNvSpPr>
            <a:spLocks noGrp="1"/>
          </p:cNvSpPr>
          <p:nvPr>
            <p:ph type="title"/>
          </p:nvPr>
        </p:nvSpPr>
        <p:spPr>
          <a:xfrm>
            <a:off x="1344025" y="1417367"/>
            <a:ext cx="10046463" cy="734162"/>
          </a:xfrm>
        </p:spPr>
        <p:txBody>
          <a:bodyPr/>
          <a:lstStyle/>
          <a:p>
            <a:r>
              <a:rPr lang="en-US" dirty="0"/>
              <a:t>SECTION III: </a:t>
            </a:r>
            <a:r>
              <a:rPr lang="en-US" b="0" dirty="0"/>
              <a:t>DETAILED GUIDANCE FOR CHEMICALS OF SPECIAL CONCERN</a:t>
            </a:r>
          </a:p>
        </p:txBody>
      </p:sp>
    </p:spTree>
    <p:extLst>
      <p:ext uri="{BB962C8B-B14F-4D97-AF65-F5344CB8AC3E}">
        <p14:creationId xmlns:p14="http://schemas.microsoft.com/office/powerpoint/2010/main" val="35648288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Chemicals of Special Concern</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4" y="1548553"/>
            <a:ext cx="5337726" cy="4526783"/>
          </a:xfrm>
        </p:spPr>
        <p:txBody>
          <a:bodyPr/>
          <a:lstStyle/>
          <a:p>
            <a:r>
              <a:rPr lang="en-US" dirty="0"/>
              <a:t>Organic Compounds: </a:t>
            </a:r>
          </a:p>
          <a:p>
            <a:pPr lvl="1"/>
            <a:r>
              <a:rPr lang="en-US" dirty="0"/>
              <a:t>Benzo[g,h,i]perylene, Dioxin and dioxin-like compounds category, Hexabromocyclododecane, Hexachlorobenzene, Octachlorostyrene, Pentachlorobenzene, Polycyclic aromatic compounds (PAC) category, Polychlorinated biphenyls, and Tetrabromobisphenol A</a:t>
            </a:r>
          </a:p>
          <a:p>
            <a:r>
              <a:rPr lang="en-US" dirty="0"/>
              <a:t>Metals and Metal Compounds</a:t>
            </a:r>
          </a:p>
          <a:p>
            <a:pPr lvl="1"/>
            <a:r>
              <a:rPr lang="en-US" dirty="0"/>
              <a:t>Mercury, Mercury compounds category, </a:t>
            </a:r>
            <a:br>
              <a:rPr lang="en-US" dirty="0"/>
            </a:br>
            <a:r>
              <a:rPr lang="en-US" dirty="0"/>
              <a:t>Lead, and Lead compounds category</a:t>
            </a:r>
          </a:p>
          <a:p>
            <a:r>
              <a:rPr lang="en-US" dirty="0"/>
              <a:t>Pesticides: </a:t>
            </a:r>
          </a:p>
          <a:p>
            <a:pPr lvl="1"/>
            <a:r>
              <a:rPr lang="en-US" dirty="0"/>
              <a:t>Aldrin, Chlordane, Heptachlor, </a:t>
            </a:r>
            <a:br>
              <a:rPr lang="en-US" dirty="0"/>
            </a:br>
            <a:r>
              <a:rPr lang="en-US" dirty="0" err="1"/>
              <a:t>Isodrin</a:t>
            </a:r>
            <a:r>
              <a:rPr lang="en-US" dirty="0"/>
              <a:t>, </a:t>
            </a:r>
            <a:r>
              <a:rPr lang="en-US" dirty="0" err="1"/>
              <a:t>Methoxychlor</a:t>
            </a:r>
            <a:r>
              <a:rPr lang="en-US" dirty="0"/>
              <a:t>, Pendimethalin, </a:t>
            </a:r>
            <a:r>
              <a:rPr lang="en-US" dirty="0" err="1"/>
              <a:t>Toxaphene</a:t>
            </a:r>
            <a:r>
              <a:rPr lang="en-US" dirty="0"/>
              <a:t>, Trifluralin</a:t>
            </a:r>
          </a:p>
        </p:txBody>
      </p:sp>
      <p:sp>
        <p:nvSpPr>
          <p:cNvPr id="11" name="Text Placeholder 10">
            <a:extLst>
              <a:ext uri="{FF2B5EF4-FFF2-40B4-BE49-F238E27FC236}">
                <a16:creationId xmlns:a16="http://schemas.microsoft.com/office/drawing/2014/main" id="{15886707-17C2-B34F-9B3A-CD7CABABCA26}"/>
              </a:ext>
            </a:extLst>
          </p:cNvPr>
          <p:cNvSpPr>
            <a:spLocks noGrp="1"/>
          </p:cNvSpPr>
          <p:nvPr>
            <p:ph type="body" sz="quarter" idx="12"/>
          </p:nvPr>
        </p:nvSpPr>
        <p:spPr>
          <a:xfrm>
            <a:off x="6373261" y="1548552"/>
            <a:ext cx="5404938" cy="3996343"/>
          </a:xfrm>
        </p:spPr>
        <p:txBody>
          <a:bodyPr lIns="91440" tIns="45720" rIns="91440" bIns="45720" anchor="t"/>
          <a:lstStyle/>
          <a:p>
            <a:r>
              <a:rPr lang="en-US" dirty="0"/>
              <a:t>Chemicals of Special Concern are subject to separate, lower reporting thresholds and different reporting requirements than the other TRI chemicals.</a:t>
            </a:r>
          </a:p>
          <a:p>
            <a:pPr lvl="1"/>
            <a:r>
              <a:rPr lang="en-US" dirty="0"/>
              <a:t>Facilities must use Form R (cannot use Form A) </a:t>
            </a:r>
          </a:p>
          <a:p>
            <a:pPr lvl="1"/>
            <a:r>
              <a:rPr lang="en-US" dirty="0"/>
              <a:t>Quantities can be reported in decimal amounts</a:t>
            </a:r>
          </a:p>
          <a:p>
            <a:pPr lvl="1"/>
            <a:r>
              <a:rPr lang="en-US">
                <a:latin typeface="Arial"/>
                <a:cs typeface="Arial"/>
              </a:rPr>
              <a:t>Cannot use range codes  for release reporting</a:t>
            </a:r>
            <a:endParaRPr lang="en-US" dirty="0"/>
          </a:p>
          <a:p>
            <a:pPr lvl="1"/>
            <a:r>
              <a:rPr lang="en-US" dirty="0"/>
              <a:t>Cannot use the </a:t>
            </a:r>
            <a:r>
              <a:rPr lang="en-US" i="1" dirty="0"/>
              <a:t>de minimis </a:t>
            </a:r>
            <a:r>
              <a:rPr lang="en-US" dirty="0"/>
              <a:t>exemption</a:t>
            </a:r>
          </a:p>
          <a:p>
            <a:endParaRPr lang="en-US" dirty="0"/>
          </a:p>
        </p:txBody>
      </p:sp>
    </p:spTree>
    <p:extLst>
      <p:ext uri="{BB962C8B-B14F-4D97-AF65-F5344CB8AC3E}">
        <p14:creationId xmlns:p14="http://schemas.microsoft.com/office/powerpoint/2010/main" val="41599652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Dioxin and Dioxin-like Compounds</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528407" y="1660691"/>
            <a:ext cx="9592885" cy="4551850"/>
          </a:xfrm>
        </p:spPr>
        <p:txBody>
          <a:bodyPr/>
          <a:lstStyle/>
          <a:p>
            <a:r>
              <a:rPr lang="en-US" altLang="en-US" dirty="0"/>
              <a:t>Dioxin and dioxin-like compounds are reported in grams.</a:t>
            </a:r>
          </a:p>
          <a:p>
            <a:r>
              <a:rPr lang="en-US" altLang="en-US" dirty="0"/>
              <a:t>The manufacture, process, or otherwise used activity thresholds are 0.1 grams.</a:t>
            </a:r>
          </a:p>
          <a:p>
            <a:r>
              <a:rPr lang="en-US" altLang="en-US" dirty="0"/>
              <a:t>Dioxins formed as unwanted by-products when chlorinated materials </a:t>
            </a:r>
            <a:br>
              <a:rPr lang="en-US" altLang="en-US" dirty="0"/>
            </a:br>
            <a:r>
              <a:rPr lang="en-US" altLang="en-US" dirty="0"/>
              <a:t>are involved in combustion or other high-temperature processes, such as:</a:t>
            </a:r>
          </a:p>
          <a:p>
            <a:pPr lvl="1"/>
            <a:r>
              <a:rPr lang="en-US" altLang="en-US" dirty="0"/>
              <a:t>Fossil fuel and wood combustion </a:t>
            </a:r>
          </a:p>
          <a:p>
            <a:pPr lvl="1"/>
            <a:r>
              <a:rPr lang="en-US" altLang="en-US" dirty="0"/>
              <a:t>Waste incineration</a:t>
            </a:r>
          </a:p>
          <a:p>
            <a:pPr lvl="1"/>
            <a:r>
              <a:rPr lang="en-US" altLang="en-US" dirty="0"/>
              <a:t>Metallurgical processes</a:t>
            </a:r>
          </a:p>
          <a:p>
            <a:r>
              <a:rPr lang="en-US" altLang="en-US" dirty="0"/>
              <a:t>What does it take to exceed the 0.1-gram activity threshold?</a:t>
            </a:r>
          </a:p>
          <a:p>
            <a:pPr lvl="1"/>
            <a:r>
              <a:rPr lang="en-US" altLang="en-US" dirty="0"/>
              <a:t>64,462 tons of coal combusted in a utility boiler </a:t>
            </a:r>
          </a:p>
          <a:p>
            <a:pPr lvl="1"/>
            <a:r>
              <a:rPr lang="en-US" altLang="en-US" dirty="0"/>
              <a:t>8.31 million gallons of fuel oil combusted in a utility boiler</a:t>
            </a:r>
          </a:p>
          <a:p>
            <a:pPr lvl="1"/>
            <a:r>
              <a:rPr lang="en-US" altLang="en-US" dirty="0"/>
              <a:t>1,230 tons of copper scrap fed to a secondary copper smelter</a:t>
            </a:r>
          </a:p>
        </p:txBody>
      </p:sp>
      <p:sp>
        <p:nvSpPr>
          <p:cNvPr id="6" name="Oval 5">
            <a:extLst>
              <a:ext uri="{FF2B5EF4-FFF2-40B4-BE49-F238E27FC236}">
                <a16:creationId xmlns:a16="http://schemas.microsoft.com/office/drawing/2014/main" id="{874E9BA0-1E13-F842-AE8A-B3738C4CE9E3}"/>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9" name="Picture 8">
            <a:extLst>
              <a:ext uri="{FF2B5EF4-FFF2-40B4-BE49-F238E27FC236}">
                <a16:creationId xmlns:a16="http://schemas.microsoft.com/office/drawing/2014/main" id="{619CC6B6-CB56-2B49-B64D-8CA1B1F712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39919" y="4971038"/>
            <a:ext cx="695134" cy="856325"/>
          </a:xfrm>
          <a:prstGeom prst="rect">
            <a:avLst/>
          </a:prstGeom>
        </p:spPr>
      </p:pic>
    </p:spTree>
    <p:extLst>
      <p:ext uri="{BB962C8B-B14F-4D97-AF65-F5344CB8AC3E}">
        <p14:creationId xmlns:p14="http://schemas.microsoft.com/office/powerpoint/2010/main" val="6204649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Dioxin and Dioxin-like Compounds</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3" y="1734532"/>
            <a:ext cx="9807688" cy="3996343"/>
          </a:xfrm>
        </p:spPr>
        <p:txBody>
          <a:bodyPr/>
          <a:lstStyle/>
          <a:p>
            <a:r>
              <a:rPr lang="en-US" altLang="en-US" dirty="0"/>
              <a:t>Dioxin and dioxin-like compounds category is composed of 17 individually </a:t>
            </a:r>
            <a:br>
              <a:rPr lang="en-US" altLang="en-US" dirty="0"/>
            </a:br>
            <a:r>
              <a:rPr lang="en-US" altLang="en-US" dirty="0"/>
              <a:t>listed compounds.</a:t>
            </a:r>
          </a:p>
          <a:p>
            <a:pPr lvl="1"/>
            <a:r>
              <a:rPr lang="en-US" altLang="en-US" dirty="0"/>
              <a:t>In addition to the total mass grams released for the entire chemical category, facilities that have the data are required to report the quantity of each of the 17 individual members, which must add up to the total mass for the category.</a:t>
            </a:r>
          </a:p>
          <a:p>
            <a:r>
              <a:rPr lang="en-US" altLang="en-US" dirty="0"/>
              <a:t>Dioxin and Dioxin-like Compounds Toxicity Equivalency (TEQ)</a:t>
            </a:r>
          </a:p>
          <a:p>
            <a:pPr lvl="1"/>
            <a:r>
              <a:rPr lang="en-US" altLang="en-US" dirty="0"/>
              <a:t>Each compound has an assigned Toxic Equivalency Factors (TEFs) that is multiplied with the compound mass to yield TEQ.</a:t>
            </a:r>
          </a:p>
          <a:p>
            <a:pPr lvl="1"/>
            <a:r>
              <a:rPr lang="en-US" altLang="en-US" dirty="0"/>
              <a:t>TEQ for each of the compounds are summed to provide a category TEQ.</a:t>
            </a:r>
          </a:p>
          <a:p>
            <a:pPr lvl="1"/>
            <a:r>
              <a:rPr lang="en-US" altLang="en-US" dirty="0"/>
              <a:t>TEQ values are made available to the public along with mass data.</a:t>
            </a:r>
          </a:p>
          <a:p>
            <a:r>
              <a:rPr lang="en-US" altLang="en-US" dirty="0"/>
              <a:t>Emission factors, listed compounds, TEFs, and other guidance:</a:t>
            </a:r>
          </a:p>
          <a:p>
            <a:pPr lvl="1"/>
            <a:r>
              <a:rPr lang="en-US" altLang="en-US">
                <a:hlinkClick r:id="rId3"/>
              </a:rPr>
              <a:t>https://guideme.epa.gov/ords/guideme_ext/f?p=guideme:gd-title:::::title:dioxin</a:t>
            </a:r>
            <a:r>
              <a:rPr lang="en-US" altLang="en-US"/>
              <a:t> </a:t>
            </a:r>
            <a:endParaRPr lang="en-US" altLang="en-US" dirty="0"/>
          </a:p>
        </p:txBody>
      </p:sp>
      <p:sp>
        <p:nvSpPr>
          <p:cNvPr id="6" name="Oval 5">
            <a:extLst>
              <a:ext uri="{FF2B5EF4-FFF2-40B4-BE49-F238E27FC236}">
                <a16:creationId xmlns:a16="http://schemas.microsoft.com/office/drawing/2014/main" id="{7FFB2120-800E-D44E-B774-98797EF648CF}"/>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7" name="Picture 6">
            <a:extLst>
              <a:ext uri="{FF2B5EF4-FFF2-40B4-BE49-F238E27FC236}">
                <a16:creationId xmlns:a16="http://schemas.microsoft.com/office/drawing/2014/main" id="{ECB13A81-BCA4-CB4A-8CAB-EDBEF844F9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39919" y="4971038"/>
            <a:ext cx="695134" cy="856325"/>
          </a:xfrm>
          <a:prstGeom prst="rect">
            <a:avLst/>
          </a:prstGeom>
        </p:spPr>
      </p:pic>
    </p:spTree>
    <p:extLst>
      <p:ext uri="{BB962C8B-B14F-4D97-AF65-F5344CB8AC3E}">
        <p14:creationId xmlns:p14="http://schemas.microsoft.com/office/powerpoint/2010/main" val="35582903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Lead and Lead Compounds</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p:txBody>
          <a:bodyPr/>
          <a:lstStyle/>
          <a:p>
            <a:r>
              <a:rPr lang="en-US" altLang="en-US" dirty="0"/>
              <a:t>Raw materials processed by a variety of facilities may contain metallic lead or lead compounds:</a:t>
            </a:r>
          </a:p>
          <a:p>
            <a:pPr lvl="1"/>
            <a:r>
              <a:rPr lang="en-US" altLang="en-US" dirty="0"/>
              <a:t>Metal ores</a:t>
            </a:r>
          </a:p>
          <a:p>
            <a:pPr lvl="1"/>
            <a:r>
              <a:rPr lang="en-US" altLang="en-US" dirty="0"/>
              <a:t>Coal</a:t>
            </a:r>
          </a:p>
          <a:p>
            <a:pPr lvl="1"/>
            <a:r>
              <a:rPr lang="en-US" altLang="en-US" dirty="0"/>
              <a:t>Wood</a:t>
            </a:r>
          </a:p>
          <a:p>
            <a:pPr lvl="1"/>
            <a:r>
              <a:rPr lang="en-US" altLang="en-US" dirty="0"/>
              <a:t>Oil &amp; Oil products:  heating oils, gasolines</a:t>
            </a:r>
          </a:p>
          <a:p>
            <a:r>
              <a:rPr lang="en-US" altLang="en-US" dirty="0"/>
              <a:t>Lead used in solder and other alloys is in the elemental NOT the compound form (i.e., this is lead, not a lead compound).</a:t>
            </a:r>
          </a:p>
          <a:p>
            <a:r>
              <a:rPr lang="en-US" altLang="en-US" dirty="0"/>
              <a:t>Lead-acid batteries will typically meet the articles exemption.</a:t>
            </a:r>
          </a:p>
        </p:txBody>
      </p:sp>
      <p:sp>
        <p:nvSpPr>
          <p:cNvPr id="10" name="Text Placeholder 9">
            <a:extLst>
              <a:ext uri="{FF2B5EF4-FFF2-40B4-BE49-F238E27FC236}">
                <a16:creationId xmlns:a16="http://schemas.microsoft.com/office/drawing/2014/main" id="{51DC2FC8-88C4-0E40-823E-B3358AA337D7}"/>
              </a:ext>
            </a:extLst>
          </p:cNvPr>
          <p:cNvSpPr>
            <a:spLocks noGrp="1"/>
          </p:cNvSpPr>
          <p:nvPr>
            <p:ph type="body" sz="quarter" idx="12"/>
          </p:nvPr>
        </p:nvSpPr>
        <p:spPr>
          <a:xfrm>
            <a:off x="6373260" y="1734531"/>
            <a:ext cx="5637926" cy="3996343"/>
          </a:xfrm>
        </p:spPr>
        <p:txBody>
          <a:bodyPr/>
          <a:lstStyle/>
          <a:p>
            <a:r>
              <a:rPr lang="en-US" altLang="en-US" dirty="0"/>
              <a:t>Sending old paint containing lead off-site for disposal or treatment is not a threshold activity.</a:t>
            </a:r>
          </a:p>
          <a:p>
            <a:r>
              <a:rPr lang="en-US" altLang="en-US" dirty="0"/>
              <a:t>Other sources of lead and lead compounds for Chemicals of Special Concern threshold:</a:t>
            </a:r>
          </a:p>
          <a:p>
            <a:pPr lvl="1"/>
            <a:r>
              <a:rPr lang="en-US" altLang="en-US" dirty="0"/>
              <a:t>Lead solder, lead babbitt, castings/molds, contaminants of aluminum and other </a:t>
            </a:r>
            <a:br>
              <a:rPr lang="en-US" altLang="en-US" dirty="0"/>
            </a:br>
            <a:r>
              <a:rPr lang="en-US" altLang="en-US" dirty="0"/>
              <a:t>common base alloys, X-Ray film</a:t>
            </a:r>
          </a:p>
          <a:p>
            <a:pPr lvl="1"/>
            <a:r>
              <a:rPr lang="en-US" altLang="en-US" dirty="0"/>
              <a:t>Cement, asphalt, graphite brushes, leaded glass</a:t>
            </a:r>
          </a:p>
          <a:p>
            <a:pPr lvl="1"/>
            <a:r>
              <a:rPr lang="en-US" altLang="en-US" dirty="0"/>
              <a:t>Transfers of lead and lead </a:t>
            </a:r>
            <a:br>
              <a:rPr lang="en-US" altLang="en-US" dirty="0"/>
            </a:br>
            <a:r>
              <a:rPr lang="en-US" altLang="en-US" dirty="0"/>
              <a:t>compounds off-site for recycling</a:t>
            </a:r>
          </a:p>
          <a:p>
            <a:endParaRPr lang="en-US" dirty="0"/>
          </a:p>
        </p:txBody>
      </p:sp>
      <p:sp>
        <p:nvSpPr>
          <p:cNvPr id="11" name="Oval 10">
            <a:extLst>
              <a:ext uri="{FF2B5EF4-FFF2-40B4-BE49-F238E27FC236}">
                <a16:creationId xmlns:a16="http://schemas.microsoft.com/office/drawing/2014/main" id="{8F6B4186-7DA7-D242-838B-787EB0790131}"/>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7" name="Title 1">
            <a:extLst>
              <a:ext uri="{FF2B5EF4-FFF2-40B4-BE49-F238E27FC236}">
                <a16:creationId xmlns:a16="http://schemas.microsoft.com/office/drawing/2014/main" id="{5A9E5C21-1062-2E46-BE17-C5D8B0A886D2}"/>
              </a:ext>
            </a:extLst>
          </p:cNvPr>
          <p:cNvSpPr txBox="1">
            <a:spLocks/>
          </p:cNvSpPr>
          <p:nvPr/>
        </p:nvSpPr>
        <p:spPr>
          <a:xfrm>
            <a:off x="10787524" y="5069227"/>
            <a:ext cx="923462" cy="7447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b="1" i="0" kern="1200">
                <a:solidFill>
                  <a:srgbClr val="006CB6"/>
                </a:solidFill>
                <a:latin typeface="Arial" panose="020B0604020202020204" pitchFamily="34" charset="0"/>
                <a:ea typeface="+mj-ea"/>
                <a:cs typeface="Arial" panose="020B0604020202020204" pitchFamily="34" charset="0"/>
              </a:defRPr>
            </a:lvl1pPr>
          </a:lstStyle>
          <a:p>
            <a:r>
              <a:rPr lang="en-US" altLang="en-US" sz="3600" dirty="0">
                <a:solidFill>
                  <a:srgbClr val="008752"/>
                </a:solidFill>
              </a:rPr>
              <a:t>Pb</a:t>
            </a:r>
            <a:endParaRPr lang="en-US" sz="3600" dirty="0">
              <a:solidFill>
                <a:srgbClr val="008752"/>
              </a:solidFill>
            </a:endParaRPr>
          </a:p>
        </p:txBody>
      </p:sp>
    </p:spTree>
    <p:extLst>
      <p:ext uri="{BB962C8B-B14F-4D97-AF65-F5344CB8AC3E}">
        <p14:creationId xmlns:p14="http://schemas.microsoft.com/office/powerpoint/2010/main" val="3602323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26585-1792-504C-AF60-CD85DE7FD11D}"/>
              </a:ext>
            </a:extLst>
          </p:cNvPr>
          <p:cNvSpPr>
            <a:spLocks noGrp="1"/>
          </p:cNvSpPr>
          <p:nvPr>
            <p:ph type="title"/>
          </p:nvPr>
        </p:nvSpPr>
        <p:spPr>
          <a:xfrm>
            <a:off x="1344026" y="1417367"/>
            <a:ext cx="10085974" cy="573371"/>
          </a:xfrm>
        </p:spPr>
        <p:txBody>
          <a:bodyPr/>
          <a:lstStyle/>
          <a:p>
            <a:r>
              <a:rPr lang="en-US" sz="3200" dirty="0"/>
              <a:t>SECTION I: </a:t>
            </a:r>
            <a:r>
              <a:rPr lang="en-US" sz="3200" b="0" dirty="0"/>
              <a:t>RECENT TRI PROGRAM CHANGES</a:t>
            </a:r>
          </a:p>
        </p:txBody>
      </p:sp>
    </p:spTree>
    <p:extLst>
      <p:ext uri="{BB962C8B-B14F-4D97-AF65-F5344CB8AC3E}">
        <p14:creationId xmlns:p14="http://schemas.microsoft.com/office/powerpoint/2010/main" val="27160710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Lead and Lead Compounds</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1783289" y="2426750"/>
            <a:ext cx="3812666" cy="1998171"/>
          </a:xfrm>
        </p:spPr>
        <p:txBody>
          <a:bodyPr/>
          <a:lstStyle/>
          <a:p>
            <a:r>
              <a:rPr lang="en-US" altLang="en-US" dirty="0"/>
              <a:t>Chemicals of Special Concern activity threshold for lead and lead compounds:</a:t>
            </a:r>
          </a:p>
          <a:p>
            <a:pPr lvl="1"/>
            <a:r>
              <a:rPr lang="en-US" altLang="en-US" dirty="0"/>
              <a:t>100 pounds for lead (not contained in stainless steel, brass, or bronze)</a:t>
            </a:r>
          </a:p>
          <a:p>
            <a:pPr lvl="1"/>
            <a:r>
              <a:rPr lang="en-US" altLang="en-US" dirty="0"/>
              <a:t>100 pounds for lead compounds</a:t>
            </a:r>
          </a:p>
        </p:txBody>
      </p:sp>
      <p:sp>
        <p:nvSpPr>
          <p:cNvPr id="13" name="Text Placeholder 12">
            <a:extLst>
              <a:ext uri="{FF2B5EF4-FFF2-40B4-BE49-F238E27FC236}">
                <a16:creationId xmlns:a16="http://schemas.microsoft.com/office/drawing/2014/main" id="{E3A7E680-9684-0F46-A09F-9413395F0095}"/>
              </a:ext>
            </a:extLst>
          </p:cNvPr>
          <p:cNvSpPr>
            <a:spLocks noGrp="1"/>
          </p:cNvSpPr>
          <p:nvPr>
            <p:ph type="body" sz="quarter" idx="12"/>
          </p:nvPr>
        </p:nvSpPr>
        <p:spPr>
          <a:xfrm>
            <a:off x="7639694" y="2426750"/>
            <a:ext cx="4364047" cy="3550174"/>
          </a:xfrm>
        </p:spPr>
        <p:txBody>
          <a:bodyPr/>
          <a:lstStyle/>
          <a:p>
            <a:r>
              <a:rPr lang="en-US" altLang="en-US" dirty="0"/>
              <a:t>25,000/10,000-pound reporting thresholds apply to lead contained in stainless steel, brass, or bronze</a:t>
            </a:r>
            <a:r>
              <a:rPr lang="en-US" altLang="en-US" baseline="30000" dirty="0"/>
              <a:t>*</a:t>
            </a:r>
            <a:r>
              <a:rPr lang="en-US" altLang="en-US" dirty="0"/>
              <a:t> </a:t>
            </a:r>
          </a:p>
          <a:p>
            <a:pPr lvl="1"/>
            <a:r>
              <a:rPr lang="en-US" altLang="en-US" dirty="0"/>
              <a:t>25,000-pound thresholds for manufacturing or processing</a:t>
            </a:r>
          </a:p>
          <a:p>
            <a:pPr lvl="1"/>
            <a:r>
              <a:rPr lang="en-US" altLang="en-US" dirty="0"/>
              <a:t>10,000-pound threshold for otherwise use</a:t>
            </a:r>
          </a:p>
          <a:p>
            <a:pPr lvl="1"/>
            <a:r>
              <a:rPr lang="en-US" altLang="en-US" dirty="0"/>
              <a:t>0.1% </a:t>
            </a:r>
            <a:r>
              <a:rPr lang="en-US" altLang="en-US" i="1" dirty="0"/>
              <a:t>de minimis </a:t>
            </a:r>
            <a:r>
              <a:rPr lang="en-US" altLang="en-US" dirty="0"/>
              <a:t>limit applies to lead contained in stainless steel, brass, or bronze</a:t>
            </a:r>
          </a:p>
        </p:txBody>
      </p:sp>
      <p:sp>
        <p:nvSpPr>
          <p:cNvPr id="8" name="Text Placeholder 2">
            <a:extLst>
              <a:ext uri="{FF2B5EF4-FFF2-40B4-BE49-F238E27FC236}">
                <a16:creationId xmlns:a16="http://schemas.microsoft.com/office/drawing/2014/main" id="{8B108777-5718-4D42-B220-6266CFD478E0}"/>
              </a:ext>
            </a:extLst>
          </p:cNvPr>
          <p:cNvSpPr txBox="1">
            <a:spLocks/>
          </p:cNvSpPr>
          <p:nvPr/>
        </p:nvSpPr>
        <p:spPr>
          <a:xfrm>
            <a:off x="481013" y="5639478"/>
            <a:ext cx="6494974" cy="652834"/>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600" b="0" i="1" baseline="30000" dirty="0"/>
              <a:t>*</a:t>
            </a:r>
            <a:r>
              <a:rPr lang="en-US" altLang="en-US" sz="1600" b="0" i="1" dirty="0"/>
              <a:t> If elemental lead is removed from the qualified alloy, such as vaporization during melting of an alloy, the 100 lb threshold applies.</a:t>
            </a:r>
          </a:p>
        </p:txBody>
      </p:sp>
      <p:sp>
        <p:nvSpPr>
          <p:cNvPr id="10" name="Text Placeholder 2">
            <a:extLst>
              <a:ext uri="{FF2B5EF4-FFF2-40B4-BE49-F238E27FC236}">
                <a16:creationId xmlns:a16="http://schemas.microsoft.com/office/drawing/2014/main" id="{46748E18-99B7-F244-B40E-8BE7124D281F}"/>
              </a:ext>
            </a:extLst>
          </p:cNvPr>
          <p:cNvSpPr txBox="1">
            <a:spLocks/>
          </p:cNvSpPr>
          <p:nvPr/>
        </p:nvSpPr>
        <p:spPr>
          <a:xfrm>
            <a:off x="372425" y="5681177"/>
            <a:ext cx="371394" cy="295747"/>
          </a:xfrm>
          <a:prstGeom prst="rect">
            <a:avLst/>
          </a:prstGeom>
        </p:spPr>
        <p:txBody>
          <a:bodyPr/>
          <a:lstStyle>
            <a:lvl1pPr marL="0" indent="0" algn="l" defTabSz="914400" rtl="0" eaLnBrk="1" latinLnBrk="0" hangingPunct="1">
              <a:lnSpc>
                <a:spcPct val="100000"/>
              </a:lnSpc>
              <a:spcBef>
                <a:spcPts val="1500"/>
              </a:spcBef>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ltLang="en-US" sz="1600" b="0" i="1" dirty="0"/>
          </a:p>
        </p:txBody>
      </p:sp>
      <p:grpSp>
        <p:nvGrpSpPr>
          <p:cNvPr id="6" name="Group 5"/>
          <p:cNvGrpSpPr/>
          <p:nvPr/>
        </p:nvGrpSpPr>
        <p:grpSpPr>
          <a:xfrm>
            <a:off x="6259662" y="2426750"/>
            <a:ext cx="1246353" cy="1246353"/>
            <a:chOff x="6373261" y="2272220"/>
            <a:chExt cx="1246353" cy="1246353"/>
          </a:xfrm>
        </p:grpSpPr>
        <p:sp>
          <p:nvSpPr>
            <p:cNvPr id="11" name="Oval 10">
              <a:extLst>
                <a:ext uri="{FF2B5EF4-FFF2-40B4-BE49-F238E27FC236}">
                  <a16:creationId xmlns:a16="http://schemas.microsoft.com/office/drawing/2014/main" id="{B564A046-E36A-304A-81C9-54701018526D}"/>
                </a:ext>
              </a:extLst>
            </p:cNvPr>
            <p:cNvSpPr/>
            <p:nvPr/>
          </p:nvSpPr>
          <p:spPr>
            <a:xfrm>
              <a:off x="6373261" y="2272220"/>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12" name="Picture 11">
              <a:extLst>
                <a:ext uri="{FF2B5EF4-FFF2-40B4-BE49-F238E27FC236}">
                  <a16:creationId xmlns:a16="http://schemas.microsoft.com/office/drawing/2014/main" id="{FC25FD4D-543C-2840-A5DE-4C5A16AD67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05983" y="2563214"/>
              <a:ext cx="822461" cy="635538"/>
            </a:xfrm>
            <a:prstGeom prst="rect">
              <a:avLst/>
            </a:prstGeom>
          </p:spPr>
        </p:pic>
      </p:grpSp>
      <p:sp>
        <p:nvSpPr>
          <p:cNvPr id="14" name="Rectangle 13">
            <a:extLst>
              <a:ext uri="{FF2B5EF4-FFF2-40B4-BE49-F238E27FC236}">
                <a16:creationId xmlns:a16="http://schemas.microsoft.com/office/drawing/2014/main" id="{A4BF907B-B2E4-564A-A5E3-7A29D8EB706D}"/>
              </a:ext>
            </a:extLst>
          </p:cNvPr>
          <p:cNvSpPr/>
          <p:nvPr/>
        </p:nvSpPr>
        <p:spPr>
          <a:xfrm>
            <a:off x="372425" y="1432390"/>
            <a:ext cx="11505629" cy="707886"/>
          </a:xfrm>
          <a:prstGeom prst="rect">
            <a:avLst/>
          </a:prstGeom>
        </p:spPr>
        <p:txBody>
          <a:bodyPr wrap="square">
            <a:spAutoFit/>
          </a:bodyPr>
          <a:lstStyle/>
          <a:p>
            <a:r>
              <a:rPr lang="en-US" altLang="en-US" sz="2000" b="1" dirty="0">
                <a:solidFill>
                  <a:schemeClr val="bg1"/>
                </a:solidFill>
              </a:rPr>
              <a:t>Under TRI, lead is classified as a Chemical of Special Concern except for lead contained in stainless steel, brass, and bronze alloys</a:t>
            </a:r>
          </a:p>
        </p:txBody>
      </p:sp>
      <p:sp>
        <p:nvSpPr>
          <p:cNvPr id="7" name="Oval 6">
            <a:extLst>
              <a:ext uri="{FF2B5EF4-FFF2-40B4-BE49-F238E27FC236}">
                <a16:creationId xmlns:a16="http://schemas.microsoft.com/office/drawing/2014/main" id="{4833792D-945A-EA19-58D0-AAD8B5206D51}"/>
              </a:ext>
            </a:extLst>
          </p:cNvPr>
          <p:cNvSpPr/>
          <p:nvPr/>
        </p:nvSpPr>
        <p:spPr>
          <a:xfrm>
            <a:off x="337382" y="2350547"/>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621FB481-88FB-51B2-074E-B1996F11AF4F}"/>
              </a:ext>
            </a:extLst>
          </p:cNvPr>
          <p:cNvSpPr txBox="1"/>
          <p:nvPr/>
        </p:nvSpPr>
        <p:spPr>
          <a:xfrm>
            <a:off x="582594" y="2645782"/>
            <a:ext cx="6214056" cy="646331"/>
          </a:xfrm>
          <a:prstGeom prst="rect">
            <a:avLst/>
          </a:prstGeom>
          <a:noFill/>
        </p:spPr>
        <p:txBody>
          <a:bodyPr wrap="square">
            <a:spAutoFit/>
          </a:bodyPr>
          <a:lstStyle/>
          <a:p>
            <a:r>
              <a:rPr lang="en-US" altLang="en-US" sz="3600" b="1" dirty="0">
                <a:solidFill>
                  <a:srgbClr val="008752"/>
                </a:solidFill>
                <a:latin typeface="Arial" panose="020B0604020202020204" pitchFamily="34" charset="0"/>
                <a:cs typeface="Arial" panose="020B0604020202020204" pitchFamily="34" charset="0"/>
              </a:rPr>
              <a:t>Pb</a:t>
            </a:r>
            <a:endParaRPr lang="en-US" sz="3600" b="1" dirty="0">
              <a:solidFill>
                <a:srgbClr val="00875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33605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lstStyle/>
          <a:p>
            <a:r>
              <a:rPr lang="en-US" altLang="en-US" dirty="0"/>
              <a:t>Lead Threshold Determination Flow Chart</a:t>
            </a:r>
            <a:endParaRPr lang="en-US" dirty="0"/>
          </a:p>
        </p:txBody>
      </p:sp>
      <p:pic>
        <p:nvPicPr>
          <p:cNvPr id="49" name="Picture 48" descr="A screenshot of a cell phone&#10;&#10;Description automatically generated">
            <a:extLst>
              <a:ext uri="{FF2B5EF4-FFF2-40B4-BE49-F238E27FC236}">
                <a16:creationId xmlns:a16="http://schemas.microsoft.com/office/drawing/2014/main" id="{45EACD67-ECEB-6946-8BCB-B5D07FA082C6}"/>
              </a:ext>
            </a:extLst>
          </p:cNvPr>
          <p:cNvPicPr>
            <a:picLocks noChangeAspect="1"/>
          </p:cNvPicPr>
          <p:nvPr/>
        </p:nvPicPr>
        <p:blipFill>
          <a:blip r:embed="rId3"/>
          <a:stretch>
            <a:fillRect/>
          </a:stretch>
        </p:blipFill>
        <p:spPr>
          <a:xfrm>
            <a:off x="112505" y="1117147"/>
            <a:ext cx="11887200" cy="5041900"/>
          </a:xfrm>
          <a:prstGeom prst="rect">
            <a:avLst/>
          </a:prstGeom>
        </p:spPr>
      </p:pic>
    </p:spTree>
    <p:extLst>
      <p:ext uri="{BB962C8B-B14F-4D97-AF65-F5344CB8AC3E}">
        <p14:creationId xmlns:p14="http://schemas.microsoft.com/office/powerpoint/2010/main" val="30691039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#2: </a:t>
            </a:r>
            <a:r>
              <a:rPr lang="en-US" b="0" dirty="0"/>
              <a:t>Question 1</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p:txBody>
          <a:bodyPr/>
          <a:lstStyle/>
          <a:p>
            <a:pPr marL="0" indent="0">
              <a:defRPr/>
            </a:pPr>
            <a:r>
              <a:rPr lang="en-US" altLang="en-US" dirty="0"/>
              <a:t>A facility combusts 13,600,000 lb of coal to fire its boilers. The coal contains elemental lead (Pb) at 7.0 ppm by weight. In combusting the coal, the facility otherwise uses lead and coincidentally manufactures lead compounds. The facility has no other information about the chemical makeup of the lead compounds manufactured and assumes it is the lowest-weight oxide - </a:t>
            </a:r>
            <a:r>
              <a:rPr lang="en-US" altLang="en-US" dirty="0" err="1"/>
              <a:t>PbO</a:t>
            </a:r>
            <a:r>
              <a:rPr lang="en-US" altLang="en-US" dirty="0"/>
              <a:t>. Based on molecular weights (Pb = 207, </a:t>
            </a:r>
            <a:r>
              <a:rPr lang="en-US" altLang="en-US" dirty="0" err="1"/>
              <a:t>PbO</a:t>
            </a:r>
            <a:r>
              <a:rPr lang="en-US" altLang="en-US" dirty="0"/>
              <a:t> = 223), the facility knows that 223 lb of </a:t>
            </a:r>
            <a:r>
              <a:rPr lang="en-US" altLang="en-US" dirty="0" err="1"/>
              <a:t>PbO</a:t>
            </a:r>
            <a:r>
              <a:rPr lang="en-US" altLang="en-US" dirty="0"/>
              <a:t> is formed for every 207 lb Pb used.</a:t>
            </a:r>
          </a:p>
          <a:p>
            <a:pPr marL="0" indent="0">
              <a:defRPr/>
            </a:pPr>
            <a:r>
              <a:rPr lang="en-US" altLang="en-US" b="1" i="1" dirty="0"/>
              <a:t>Which of the following thresholds have been exceeded for lead or lead compounds? </a:t>
            </a:r>
            <a:r>
              <a:rPr lang="en-US" altLang="en-US" b="1" dirty="0"/>
              <a:t>	</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4639407"/>
            <a:ext cx="10947042" cy="2040793"/>
          </a:xfrm>
        </p:spPr>
        <p:txBody>
          <a:bodyPr/>
          <a:lstStyle/>
          <a:p>
            <a:pPr marL="0" indent="0">
              <a:defRPr/>
            </a:pPr>
            <a:r>
              <a:rPr lang="en-US" altLang="en-US" dirty="0">
                <a:solidFill>
                  <a:srgbClr val="006CB6"/>
                </a:solidFill>
              </a:rPr>
              <a:t>A. Otherwise Use only</a:t>
            </a:r>
          </a:p>
          <a:p>
            <a:pPr marL="0" indent="0">
              <a:defRPr/>
            </a:pPr>
            <a:r>
              <a:rPr lang="en-US" altLang="en-US" dirty="0">
                <a:solidFill>
                  <a:srgbClr val="006CB6"/>
                </a:solidFill>
              </a:rPr>
              <a:t>B. Manufacturing only</a:t>
            </a:r>
          </a:p>
        </p:txBody>
      </p:sp>
      <p:sp>
        <p:nvSpPr>
          <p:cNvPr id="13" name="Rectangle 12">
            <a:extLst>
              <a:ext uri="{FF2B5EF4-FFF2-40B4-BE49-F238E27FC236}">
                <a16:creationId xmlns:a16="http://schemas.microsoft.com/office/drawing/2014/main" id="{A6880B35-F014-C44E-89E3-AA6D76A9048D}"/>
              </a:ext>
            </a:extLst>
          </p:cNvPr>
          <p:cNvSpPr/>
          <p:nvPr/>
        </p:nvSpPr>
        <p:spPr>
          <a:xfrm>
            <a:off x="622478" y="4516378"/>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18">
            <a:extLst>
              <a:ext uri="{FF2B5EF4-FFF2-40B4-BE49-F238E27FC236}">
                <a16:creationId xmlns:a16="http://schemas.microsoft.com/office/drawing/2014/main" id="{EBBD74C3-59A1-3A48-BDFE-0AD18A404D03}"/>
              </a:ext>
            </a:extLst>
          </p:cNvPr>
          <p:cNvSpPr txBox="1">
            <a:spLocks/>
          </p:cNvSpPr>
          <p:nvPr/>
        </p:nvSpPr>
        <p:spPr>
          <a:xfrm>
            <a:off x="4525505" y="4661794"/>
            <a:ext cx="3903026" cy="1103134"/>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defRPr/>
            </a:pPr>
            <a:r>
              <a:rPr lang="en-US" altLang="en-US" dirty="0">
                <a:solidFill>
                  <a:srgbClr val="006CB6"/>
                </a:solidFill>
              </a:rPr>
              <a:t>C. Neither</a:t>
            </a:r>
          </a:p>
          <a:p>
            <a:pPr marL="0" indent="0">
              <a:defRPr/>
            </a:pPr>
            <a:r>
              <a:rPr lang="en-US" altLang="en-US" dirty="0">
                <a:solidFill>
                  <a:srgbClr val="006CB6"/>
                </a:solidFill>
              </a:rPr>
              <a:t>D. Both</a:t>
            </a:r>
          </a:p>
        </p:txBody>
      </p:sp>
    </p:spTree>
    <p:extLst>
      <p:ext uri="{BB962C8B-B14F-4D97-AF65-F5344CB8AC3E}">
        <p14:creationId xmlns:p14="http://schemas.microsoft.com/office/powerpoint/2010/main" val="32248696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#2: </a:t>
            </a:r>
            <a:r>
              <a:rPr lang="en-US" b="0" dirty="0"/>
              <a:t>Question 2</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p:txBody>
          <a:bodyPr/>
          <a:lstStyle/>
          <a:p>
            <a:r>
              <a:rPr lang="en-US" altLang="en-US" dirty="0"/>
              <a:t>The facility in the previous question combusted 13,600,000 pounds of coal in the reporting year and has exceeded the reporting threshold for lead compounds. The facility has no monitoring data on their point source lead emissions from combusting the coal. They determined that their best available information for calculating their point source air emissions is the published emission factor for lead from controlled coal combustion from EPA’s AP-42* which is 4.2E-04 lb Pb/ton of coal combusted.</a:t>
            </a:r>
          </a:p>
          <a:p>
            <a:r>
              <a:rPr lang="en-US" altLang="en-US" b="1" i="1" dirty="0"/>
              <a:t>What are the facility’s point source emissions of lead from coal combustion?</a:t>
            </a:r>
          </a:p>
        </p:txBody>
      </p:sp>
      <p:sp>
        <p:nvSpPr>
          <p:cNvPr id="6" name="Text Placeholder 18">
            <a:extLst>
              <a:ext uri="{FF2B5EF4-FFF2-40B4-BE49-F238E27FC236}">
                <a16:creationId xmlns:a16="http://schemas.microsoft.com/office/drawing/2014/main" id="{726E9189-C492-C94B-AD55-2FEB10352CFE}"/>
              </a:ext>
            </a:extLst>
          </p:cNvPr>
          <p:cNvSpPr txBox="1">
            <a:spLocks/>
          </p:cNvSpPr>
          <p:nvPr/>
        </p:nvSpPr>
        <p:spPr>
          <a:xfrm>
            <a:off x="622479" y="4771726"/>
            <a:ext cx="3903026" cy="1103134"/>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defRPr/>
            </a:pPr>
            <a:r>
              <a:rPr lang="en-US" altLang="en-US" dirty="0">
                <a:solidFill>
                  <a:srgbClr val="006CB6"/>
                </a:solidFill>
              </a:rPr>
              <a:t>A. 2.86 </a:t>
            </a:r>
            <a:r>
              <a:rPr lang="en-US" altLang="en-US" dirty="0" err="1">
                <a:solidFill>
                  <a:srgbClr val="006CB6"/>
                </a:solidFill>
              </a:rPr>
              <a:t>lb</a:t>
            </a:r>
            <a:endParaRPr lang="en-US" altLang="en-US" dirty="0">
              <a:solidFill>
                <a:srgbClr val="006CB6"/>
              </a:solidFill>
            </a:endParaRPr>
          </a:p>
          <a:p>
            <a:pPr marL="0" indent="0">
              <a:defRPr/>
            </a:pPr>
            <a:r>
              <a:rPr lang="en-US" altLang="en-US" dirty="0">
                <a:solidFill>
                  <a:srgbClr val="006CB6"/>
                </a:solidFill>
              </a:rPr>
              <a:t>B. Range Code ‘A’</a:t>
            </a:r>
          </a:p>
        </p:txBody>
      </p:sp>
      <p:sp>
        <p:nvSpPr>
          <p:cNvPr id="8" name="Text Placeholder 18">
            <a:extLst>
              <a:ext uri="{FF2B5EF4-FFF2-40B4-BE49-F238E27FC236}">
                <a16:creationId xmlns:a16="http://schemas.microsoft.com/office/drawing/2014/main" id="{263E8AFD-B725-DF43-BCE3-1A2AD4B9DE75}"/>
              </a:ext>
            </a:extLst>
          </p:cNvPr>
          <p:cNvSpPr txBox="1">
            <a:spLocks/>
          </p:cNvSpPr>
          <p:nvPr/>
        </p:nvSpPr>
        <p:spPr>
          <a:xfrm>
            <a:off x="4525505" y="4771726"/>
            <a:ext cx="6186038" cy="1103134"/>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defRPr/>
            </a:pPr>
            <a:r>
              <a:rPr lang="en-US" altLang="en-US" dirty="0">
                <a:solidFill>
                  <a:srgbClr val="006CB6"/>
                </a:solidFill>
              </a:rPr>
              <a:t>C. 95.2 </a:t>
            </a:r>
            <a:r>
              <a:rPr lang="en-US" altLang="en-US" dirty="0" err="1">
                <a:solidFill>
                  <a:srgbClr val="006CB6"/>
                </a:solidFill>
              </a:rPr>
              <a:t>lb</a:t>
            </a:r>
            <a:endParaRPr lang="en-US" altLang="en-US" dirty="0">
              <a:solidFill>
                <a:srgbClr val="006CB6"/>
              </a:solidFill>
            </a:endParaRPr>
          </a:p>
          <a:p>
            <a:pPr marL="0" indent="0">
              <a:defRPr/>
            </a:pPr>
            <a:r>
              <a:rPr lang="en-US" altLang="en-US" dirty="0">
                <a:solidFill>
                  <a:srgbClr val="006CB6"/>
                </a:solidFill>
              </a:rPr>
              <a:t>D. Either 2.86 </a:t>
            </a:r>
            <a:r>
              <a:rPr lang="en-US" altLang="en-US" dirty="0" err="1">
                <a:solidFill>
                  <a:srgbClr val="006CB6"/>
                </a:solidFill>
              </a:rPr>
              <a:t>lb</a:t>
            </a:r>
            <a:r>
              <a:rPr lang="en-US" altLang="en-US" dirty="0">
                <a:solidFill>
                  <a:srgbClr val="006CB6"/>
                </a:solidFill>
              </a:rPr>
              <a:t> or Range Code ‘A’</a:t>
            </a:r>
          </a:p>
        </p:txBody>
      </p:sp>
      <p:sp>
        <p:nvSpPr>
          <p:cNvPr id="14" name="Rectangle 13">
            <a:extLst>
              <a:ext uri="{FF2B5EF4-FFF2-40B4-BE49-F238E27FC236}">
                <a16:creationId xmlns:a16="http://schemas.microsoft.com/office/drawing/2014/main" id="{85902B9B-9B74-B841-9650-4E3CF778B003}"/>
              </a:ext>
            </a:extLst>
          </p:cNvPr>
          <p:cNvSpPr/>
          <p:nvPr/>
        </p:nvSpPr>
        <p:spPr>
          <a:xfrm>
            <a:off x="622478" y="4483652"/>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384261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EE9DC-5AE6-5C43-876E-D0F541B04DC0}"/>
              </a:ext>
            </a:extLst>
          </p:cNvPr>
          <p:cNvSpPr>
            <a:spLocks noGrp="1"/>
          </p:cNvSpPr>
          <p:nvPr>
            <p:ph type="title"/>
          </p:nvPr>
        </p:nvSpPr>
        <p:spPr/>
        <p:txBody>
          <a:bodyPr>
            <a:normAutofit fontScale="90000"/>
          </a:bodyPr>
          <a:lstStyle/>
          <a:p>
            <a:r>
              <a:rPr lang="en-US" altLang="en-US" dirty="0"/>
              <a:t>Polycyclic Aromatic Compounds (PACs) and Benzo[g,h,i]perylene</a:t>
            </a:r>
            <a:endParaRPr lang="en-US" dirty="0"/>
          </a:p>
        </p:txBody>
      </p:sp>
      <p:sp>
        <p:nvSpPr>
          <p:cNvPr id="3" name="Text Placeholder 2">
            <a:extLst>
              <a:ext uri="{FF2B5EF4-FFF2-40B4-BE49-F238E27FC236}">
                <a16:creationId xmlns:a16="http://schemas.microsoft.com/office/drawing/2014/main" id="{6F83FD1F-2075-6D48-8AEA-BED075735F33}"/>
              </a:ext>
            </a:extLst>
          </p:cNvPr>
          <p:cNvSpPr>
            <a:spLocks noGrp="1"/>
          </p:cNvSpPr>
          <p:nvPr>
            <p:ph type="body" sz="quarter" idx="10"/>
          </p:nvPr>
        </p:nvSpPr>
        <p:spPr>
          <a:xfrm>
            <a:off x="481013" y="1734532"/>
            <a:ext cx="11037887" cy="4303197"/>
          </a:xfrm>
        </p:spPr>
        <p:txBody>
          <a:bodyPr/>
          <a:lstStyle/>
          <a:p>
            <a:r>
              <a:rPr lang="en-US" dirty="0"/>
              <a:t>Chemicals of Special Concern activity threshold</a:t>
            </a:r>
          </a:p>
          <a:p>
            <a:pPr lvl="1"/>
            <a:r>
              <a:rPr lang="en-US" dirty="0"/>
              <a:t>PACs category threshold: 100 pounds</a:t>
            </a:r>
          </a:p>
          <a:p>
            <a:pPr lvl="1"/>
            <a:r>
              <a:rPr lang="en-US" dirty="0"/>
              <a:t>Benzo[g,h,i]perylene threshold: 10 pounds</a:t>
            </a:r>
          </a:p>
          <a:p>
            <a:r>
              <a:rPr lang="en-US" dirty="0"/>
              <a:t>Present in coal, fuel oil, other petroleum products, such as asphalt and roofing tars</a:t>
            </a:r>
          </a:p>
          <a:p>
            <a:r>
              <a:rPr lang="en-US" dirty="0"/>
              <a:t>Asphaltic concrete (blacktop) typically contains 4 - 10% paving asphalt</a:t>
            </a:r>
          </a:p>
          <a:p>
            <a:r>
              <a:rPr lang="en-US" dirty="0"/>
              <a:t>Some uses of paving asphalt (blacktop) are NOT EXEMPT</a:t>
            </a:r>
          </a:p>
          <a:p>
            <a:pPr lvl="1"/>
            <a:r>
              <a:rPr lang="en-US" dirty="0"/>
              <a:t>Paved process areas and roads for process vehicles (e.g., on-site haul trucks) – NOT EXEMPT</a:t>
            </a:r>
          </a:p>
          <a:p>
            <a:pPr lvl="1"/>
            <a:r>
              <a:rPr lang="en-US" dirty="0"/>
              <a:t>Employee parking lot and non-processes access roads – EXEMPT</a:t>
            </a:r>
          </a:p>
          <a:p>
            <a:r>
              <a:rPr lang="en-US" dirty="0"/>
              <a:t>See also EPA’s PACs and Persistent Bioaccumulative Toxic (PBT) guidance</a:t>
            </a:r>
          </a:p>
          <a:p>
            <a:pPr lvl="1"/>
            <a:r>
              <a:rPr lang="en-US" dirty="0">
                <a:hlinkClick r:id="rId3"/>
              </a:rPr>
              <a:t>https://guideme.epa.gov/ords/guideme_ext/f?p=guideme:gd-title:::::title:pacs</a:t>
            </a:r>
            <a:endParaRPr lang="en-US" dirty="0"/>
          </a:p>
          <a:p>
            <a:pPr lvl="1"/>
            <a:r>
              <a:rPr lang="en-US" dirty="0">
                <a:hlinkClick r:id="rId4"/>
              </a:rPr>
              <a:t>https://guideme.epa.gov/ords/guideme_ext/f?p=guideme:gd-title:::::title:pbts</a:t>
            </a:r>
            <a:r>
              <a:rPr lang="en-US" dirty="0"/>
              <a:t> </a:t>
            </a:r>
          </a:p>
        </p:txBody>
      </p:sp>
    </p:spTree>
    <p:extLst>
      <p:ext uri="{BB962C8B-B14F-4D97-AF65-F5344CB8AC3E}">
        <p14:creationId xmlns:p14="http://schemas.microsoft.com/office/powerpoint/2010/main" val="2613162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p:txBody>
          <a:bodyPr/>
          <a:lstStyle/>
          <a:p>
            <a:r>
              <a:rPr lang="en-US" altLang="en-US" dirty="0"/>
              <a:t>PACs (cont.)</a:t>
            </a:r>
          </a:p>
        </p:txBody>
      </p:sp>
      <p:graphicFrame>
        <p:nvGraphicFramePr>
          <p:cNvPr id="7" name="Table 6">
            <a:extLst>
              <a:ext uri="{FF2B5EF4-FFF2-40B4-BE49-F238E27FC236}">
                <a16:creationId xmlns:a16="http://schemas.microsoft.com/office/drawing/2014/main" id="{64938871-9C5C-0E4F-981C-191835108C8C}"/>
              </a:ext>
            </a:extLst>
          </p:cNvPr>
          <p:cNvGraphicFramePr>
            <a:graphicFrameLocks noGrp="1"/>
          </p:cNvGraphicFramePr>
          <p:nvPr>
            <p:extLst>
              <p:ext uri="{D42A27DB-BD31-4B8C-83A1-F6EECF244321}">
                <p14:modId xmlns:p14="http://schemas.microsoft.com/office/powerpoint/2010/main" val="2962423963"/>
              </p:ext>
            </p:extLst>
          </p:nvPr>
        </p:nvGraphicFramePr>
        <p:xfrm>
          <a:off x="532268" y="1946112"/>
          <a:ext cx="11127463" cy="2965776"/>
        </p:xfrm>
        <a:graphic>
          <a:graphicData uri="http://schemas.openxmlformats.org/drawingml/2006/table">
            <a:tbl>
              <a:tblPr firstRow="1" bandRow="1">
                <a:tableStyleId>{5C22544A-7EE6-4342-B048-85BDC9FD1C3A}</a:tableStyleId>
              </a:tblPr>
              <a:tblGrid>
                <a:gridCol w="2545663">
                  <a:extLst>
                    <a:ext uri="{9D8B030D-6E8A-4147-A177-3AD203B41FA5}">
                      <a16:colId xmlns:a16="http://schemas.microsoft.com/office/drawing/2014/main" val="3630307204"/>
                    </a:ext>
                  </a:extLst>
                </a:gridCol>
                <a:gridCol w="3730830">
                  <a:extLst>
                    <a:ext uri="{9D8B030D-6E8A-4147-A177-3AD203B41FA5}">
                      <a16:colId xmlns:a16="http://schemas.microsoft.com/office/drawing/2014/main" val="2668554209"/>
                    </a:ext>
                  </a:extLst>
                </a:gridCol>
                <a:gridCol w="4850970">
                  <a:extLst>
                    <a:ext uri="{9D8B030D-6E8A-4147-A177-3AD203B41FA5}">
                      <a16:colId xmlns:a16="http://schemas.microsoft.com/office/drawing/2014/main" val="158481559"/>
                    </a:ext>
                  </a:extLst>
                </a:gridCol>
              </a:tblGrid>
              <a:tr h="810101">
                <a:tc>
                  <a:txBody>
                    <a:bodyPr/>
                    <a:lstStyle/>
                    <a:p>
                      <a:pPr algn="l"/>
                      <a:r>
                        <a:rPr lang="en-US" sz="1800" b="0" dirty="0">
                          <a:solidFill>
                            <a:srgbClr val="006CB6"/>
                          </a:solidFill>
                          <a:latin typeface="Arial" panose="020B0604020202020204" pitchFamily="34" charset="0"/>
                          <a:cs typeface="Arial" panose="020B0604020202020204" pitchFamily="34" charset="0"/>
                        </a:rPr>
                        <a:t>FUEL MATERIAL</a:t>
                      </a:r>
                    </a:p>
                  </a:txBody>
                  <a:tcPr marL="137160" marR="137160" marT="73152" marB="73152" anchor="b">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dirty="0">
                          <a:solidFill>
                            <a:srgbClr val="006CB6"/>
                          </a:solidFill>
                          <a:latin typeface="Arial" panose="020B0604020202020204" pitchFamily="34" charset="0"/>
                          <a:cs typeface="Arial" panose="020B0604020202020204" pitchFamily="34" charset="0"/>
                        </a:rPr>
                        <a:t>TYPICAL PAC CONCENTRATION</a:t>
                      </a:r>
                    </a:p>
                  </a:txBody>
                  <a:tcPr marL="137160" marR="137160" marT="73152" marB="73152" anchor="b">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r>
                        <a:rPr lang="en-US" sz="1800" b="0" dirty="0">
                          <a:solidFill>
                            <a:srgbClr val="006CB6"/>
                          </a:solidFill>
                          <a:latin typeface="Arial" panose="020B0604020202020204" pitchFamily="34" charset="0"/>
                          <a:cs typeface="Arial" panose="020B0604020202020204" pitchFamily="34" charset="0"/>
                        </a:rPr>
                        <a:t>QUANTITY NEEDED TO MEET THRESHOLD (GALLONS)</a:t>
                      </a:r>
                    </a:p>
                  </a:txBody>
                  <a:tcPr marL="137160" marR="137160" marT="73152" marB="73152" anchor="b">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68656997"/>
                  </a:ext>
                </a:extLst>
              </a:tr>
              <a:tr h="43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1" i="0" u="none" strike="noStrike" cap="none" normalizeH="0" baseline="0" dirty="0">
                          <a:ln>
                            <a:noFill/>
                          </a:ln>
                          <a:solidFill>
                            <a:srgbClr val="FF00FF"/>
                          </a:solidFill>
                          <a:effectLst/>
                          <a:latin typeface="Arial" charset="0"/>
                          <a:ea typeface="ＭＳ Ｐゴシック" charset="-128"/>
                        </a:rPr>
                        <a:t>	</a:t>
                      </a:r>
                      <a:r>
                        <a:rPr kumimoji="0" lang="en-US" sz="1400" b="1" i="0" u="none" strike="noStrike" cap="none" normalizeH="0" baseline="0" dirty="0">
                          <a:ln>
                            <a:noFill/>
                          </a:ln>
                          <a:solidFill>
                            <a:schemeClr val="tx1"/>
                          </a:solidFill>
                          <a:effectLst/>
                          <a:latin typeface="Arial" charset="0"/>
                          <a:ea typeface="ＭＳ Ｐゴシック" charset="-128"/>
                        </a:rPr>
                        <a:t>No. 6 Fuel Oil (Bunker C)</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alpha val="6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2,461 ppm</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alpha val="65000"/>
                      </a:schemeClr>
                    </a:solidFill>
                  </a:tcPr>
                </a:tc>
                <a:tc>
                  <a:txBody>
                    <a:bodyPr/>
                    <a:lstStyle/>
                    <a:p>
                      <a:pPr marL="0" marR="0" lvl="0" indent="0" algn="l" defTabSz="914400" rtl="0" eaLnBrk="0" fontAlgn="base" latinLnBrk="0" hangingPunct="0">
                        <a:lnSpc>
                          <a:spcPct val="85000"/>
                        </a:lnSpc>
                        <a:spcBef>
                          <a:spcPct val="40000"/>
                        </a:spcBef>
                        <a:spcAft>
                          <a:spcPct val="0"/>
                        </a:spcAft>
                        <a:buClrTx/>
                        <a:buSzTx/>
                        <a:buFontTx/>
                        <a:buNone/>
                        <a:tabLst>
                          <a:tab pos="114300" algn="l"/>
                        </a:tabLst>
                      </a:pP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5,140</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alpha val="65000"/>
                      </a:schemeClr>
                    </a:solidFill>
                  </a:tcPr>
                </a:tc>
                <a:extLst>
                  <a:ext uri="{0D108BD9-81ED-4DB2-BD59-A6C34878D82A}">
                    <a16:rowId xmlns:a16="http://schemas.microsoft.com/office/drawing/2014/main" val="2228776520"/>
                  </a:ext>
                </a:extLst>
              </a:tr>
              <a:tr h="43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1" i="0" u="none" strike="noStrike" cap="none" normalizeH="0" baseline="0" dirty="0">
                          <a:ln>
                            <a:noFill/>
                          </a:ln>
                          <a:solidFill>
                            <a:srgbClr val="FF00FF"/>
                          </a:solidFill>
                          <a:effectLst/>
                          <a:latin typeface="Arial" charset="0"/>
                          <a:ea typeface="ＭＳ Ｐゴシック" charset="-128"/>
                        </a:rPr>
                        <a:t>	</a:t>
                      </a:r>
                      <a:r>
                        <a:rPr kumimoji="0" lang="en-US" sz="1400" b="1" i="0" u="none" strike="noStrike" cap="none" normalizeH="0" baseline="0" dirty="0">
                          <a:ln>
                            <a:noFill/>
                          </a:ln>
                          <a:solidFill>
                            <a:schemeClr val="tx1"/>
                          </a:solidFill>
                          <a:effectLst/>
                          <a:latin typeface="Arial" charset="0"/>
                          <a:ea typeface="ＭＳ Ｐゴシック" charset="-128"/>
                        </a:rPr>
                        <a:t>No. 2 Fuel Oil</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7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10.0 ppm</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7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chemeClr val="tx1"/>
                          </a:solidFill>
                          <a:effectLst/>
                          <a:latin typeface="Arial" charset="0"/>
                          <a:ea typeface="ＭＳ Ｐゴシック" charset="-128"/>
                        </a:rPr>
                        <a:t> </a:t>
                      </a: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1,410,000</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75000"/>
                      </a:srgbClr>
                    </a:solidFill>
                  </a:tcPr>
                </a:tc>
                <a:extLst>
                  <a:ext uri="{0D108BD9-81ED-4DB2-BD59-A6C34878D82A}">
                    <a16:rowId xmlns:a16="http://schemas.microsoft.com/office/drawing/2014/main" val="2382906750"/>
                  </a:ext>
                </a:extLst>
              </a:tr>
              <a:tr h="43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1" i="0" u="none" strike="noStrike" cap="none" normalizeH="0" baseline="0" dirty="0">
                          <a:ln>
                            <a:noFill/>
                          </a:ln>
                          <a:solidFill>
                            <a:srgbClr val="FF00FF"/>
                          </a:solidFill>
                          <a:effectLst/>
                          <a:latin typeface="Arial" charset="0"/>
                          <a:ea typeface="ＭＳ Ｐゴシック" charset="-128"/>
                        </a:rPr>
                        <a:t>	</a:t>
                      </a:r>
                      <a:r>
                        <a:rPr kumimoji="0" lang="en-US" sz="1400" b="1" i="0" u="none" strike="noStrike" cap="none" normalizeH="0" baseline="0" dirty="0">
                          <a:ln>
                            <a:noFill/>
                          </a:ln>
                          <a:solidFill>
                            <a:schemeClr val="tx1"/>
                          </a:solidFill>
                          <a:effectLst/>
                          <a:latin typeface="Arial" charset="0"/>
                          <a:ea typeface="ＭＳ Ｐゴシック" charset="-128"/>
                        </a:rPr>
                        <a:t>Crude Oil</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6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depends on type of crude</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6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chemeClr val="tx1"/>
                          </a:solidFill>
                          <a:effectLst/>
                          <a:latin typeface="Arial" charset="0"/>
                          <a:ea typeface="ＭＳ Ｐゴシック" charset="-128"/>
                        </a:rPr>
                        <a:t>	</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65000"/>
                      </a:srgbClr>
                    </a:solidFill>
                  </a:tcPr>
                </a:tc>
                <a:extLst>
                  <a:ext uri="{0D108BD9-81ED-4DB2-BD59-A6C34878D82A}">
                    <a16:rowId xmlns:a16="http://schemas.microsoft.com/office/drawing/2014/main" val="864298260"/>
                  </a:ext>
                </a:extLst>
              </a:tr>
              <a:tr h="43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1" i="0" u="none" strike="noStrike" cap="none" normalizeH="0" baseline="0" dirty="0">
                          <a:ln>
                            <a:noFill/>
                          </a:ln>
                          <a:solidFill>
                            <a:srgbClr val="FF00FF"/>
                          </a:solidFill>
                          <a:effectLst/>
                          <a:latin typeface="Arial" charset="0"/>
                          <a:ea typeface="ＭＳ Ｐゴシック" charset="-128"/>
                        </a:rPr>
                        <a:t>	</a:t>
                      </a:r>
                      <a:r>
                        <a:rPr kumimoji="0" lang="en-US" sz="1400" b="1" i="0" u="none" strike="noStrike" cap="none" normalizeH="0" baseline="0" dirty="0">
                          <a:ln>
                            <a:noFill/>
                          </a:ln>
                          <a:solidFill>
                            <a:schemeClr val="tx1"/>
                          </a:solidFill>
                          <a:effectLst/>
                          <a:latin typeface="Arial" charset="0"/>
                          <a:ea typeface="ＭＳ Ｐゴシック" charset="-128"/>
                        </a:rPr>
                        <a:t>Gasoline</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7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17 ppm</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7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rgbClr val="FF00FF"/>
                          </a:solidFill>
                          <a:effectLst/>
                          <a:latin typeface="Arial" charset="0"/>
                          <a:ea typeface="ＭＳ Ｐゴシック" charset="-128"/>
                        </a:rPr>
                        <a:t>	</a:t>
                      </a:r>
                      <a:r>
                        <a:rPr kumimoji="0" lang="en-US" sz="1400" b="0" i="0" u="none" strike="noStrike" cap="none" normalizeH="0" baseline="0" dirty="0">
                          <a:ln>
                            <a:noFill/>
                          </a:ln>
                          <a:solidFill>
                            <a:schemeClr val="tx1"/>
                          </a:solidFill>
                          <a:effectLst/>
                          <a:latin typeface="Arial" charset="0"/>
                          <a:ea typeface="ＭＳ Ｐゴシック" charset="-128"/>
                        </a:rPr>
                        <a:t>1,060,000</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75000"/>
                      </a:srgbClr>
                    </a:solidFill>
                  </a:tcPr>
                </a:tc>
                <a:extLst>
                  <a:ext uri="{0D108BD9-81ED-4DB2-BD59-A6C34878D82A}">
                    <a16:rowId xmlns:a16="http://schemas.microsoft.com/office/drawing/2014/main" val="1330642421"/>
                  </a:ext>
                </a:extLst>
              </a:tr>
              <a:tr h="431135">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1" i="0" u="none" strike="noStrike" cap="none" normalizeH="0" baseline="0" dirty="0">
                          <a:ln>
                            <a:noFill/>
                          </a:ln>
                          <a:solidFill>
                            <a:schemeClr val="tx1"/>
                          </a:solidFill>
                          <a:effectLst/>
                          <a:latin typeface="Arial" charset="0"/>
                          <a:ea typeface="ＭＳ Ｐゴシック" charset="-128"/>
                        </a:rPr>
                        <a:t>   Paving Asphalt</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6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chemeClr val="tx1"/>
                          </a:solidFill>
                          <a:effectLst/>
                          <a:latin typeface="Arial" charset="0"/>
                          <a:ea typeface="ＭＳ Ｐゴシック" charset="-128"/>
                        </a:rPr>
                        <a:t>   178 ppm</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65000"/>
                      </a:srgb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tab pos="114300" algn="l"/>
                        </a:tabLst>
                      </a:pPr>
                      <a:r>
                        <a:rPr kumimoji="0" lang="en-US" sz="1400" b="0" i="0" u="none" strike="noStrike" cap="none" normalizeH="0" baseline="0" dirty="0">
                          <a:ln>
                            <a:noFill/>
                          </a:ln>
                          <a:solidFill>
                            <a:schemeClr val="tx1"/>
                          </a:solidFill>
                          <a:effectLst/>
                          <a:latin typeface="Arial" charset="0"/>
                          <a:ea typeface="ＭＳ Ｐゴシック" charset="-128"/>
                        </a:rPr>
                        <a:t>   51,800</a:t>
                      </a:r>
                    </a:p>
                  </a:txBody>
                  <a:tcPr marL="91594" marR="91594" marT="45796" marB="45796"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alpha val="65000"/>
                      </a:srgbClr>
                    </a:solidFill>
                  </a:tcPr>
                </a:tc>
                <a:extLst>
                  <a:ext uri="{0D108BD9-81ED-4DB2-BD59-A6C34878D82A}">
                    <a16:rowId xmlns:a16="http://schemas.microsoft.com/office/drawing/2014/main" val="4066418193"/>
                  </a:ext>
                </a:extLst>
              </a:tr>
            </a:tbl>
          </a:graphicData>
        </a:graphic>
      </p:graphicFrame>
    </p:spTree>
    <p:custDataLst>
      <p:tags r:id="rId1"/>
    </p:custDataLst>
    <p:extLst>
      <p:ext uri="{BB962C8B-B14F-4D97-AF65-F5344CB8AC3E}">
        <p14:creationId xmlns:p14="http://schemas.microsoft.com/office/powerpoint/2010/main" val="16119919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p:txBody>
          <a:bodyPr>
            <a:normAutofit fontScale="90000"/>
          </a:bodyPr>
          <a:lstStyle/>
          <a:p>
            <a:r>
              <a:rPr lang="en-US" altLang="en-US" dirty="0"/>
              <a:t>Mercury and Mercury Compounds</a:t>
            </a:r>
          </a:p>
        </p:txBody>
      </p:sp>
      <p:sp>
        <p:nvSpPr>
          <p:cNvPr id="35845" name="Rectangle 3"/>
          <p:cNvSpPr>
            <a:spLocks noGrp="1" noChangeArrowheads="1"/>
          </p:cNvSpPr>
          <p:nvPr>
            <p:ph type="body" sz="quarter" idx="11"/>
          </p:nvPr>
        </p:nvSpPr>
        <p:spPr>
          <a:xfrm>
            <a:off x="481013" y="1737795"/>
            <a:ext cx="6495859" cy="3996343"/>
          </a:xfrm>
        </p:spPr>
        <p:txBody>
          <a:bodyPr/>
          <a:lstStyle/>
          <a:p>
            <a:r>
              <a:rPr lang="en-US" dirty="0"/>
              <a:t>Chemicals of Special Concern activity threshold:</a:t>
            </a:r>
          </a:p>
          <a:p>
            <a:pPr lvl="1"/>
            <a:r>
              <a:rPr lang="en-US" dirty="0"/>
              <a:t>10 pounds for mercury</a:t>
            </a:r>
          </a:p>
          <a:p>
            <a:pPr lvl="1"/>
            <a:r>
              <a:rPr lang="en-US" dirty="0"/>
              <a:t>10 pounds for mercury compounds</a:t>
            </a:r>
          </a:p>
          <a:p>
            <a:r>
              <a:rPr lang="en-US" dirty="0"/>
              <a:t>Combustion of fuels is expected to be a main source of mercury triggering a reporting threshold.</a:t>
            </a:r>
          </a:p>
          <a:p>
            <a:r>
              <a:rPr lang="en-US" dirty="0"/>
              <a:t>Combustion involves the otherwise use of </a:t>
            </a:r>
            <a:br>
              <a:rPr lang="en-US" dirty="0"/>
            </a:br>
            <a:r>
              <a:rPr lang="en-US" dirty="0"/>
              <a:t>mercury compounds in fuel and the </a:t>
            </a:r>
            <a:br>
              <a:rPr lang="en-US" dirty="0"/>
            </a:br>
            <a:r>
              <a:rPr lang="en-US" dirty="0"/>
              <a:t>manufacture of elemental mercury.</a:t>
            </a:r>
          </a:p>
          <a:p>
            <a:r>
              <a:rPr lang="en-US" dirty="0"/>
              <a:t>Amount of fuel required to exceed a threshold:</a:t>
            </a:r>
          </a:p>
          <a:p>
            <a:pPr lvl="1"/>
            <a:r>
              <a:rPr lang="en-US" dirty="0"/>
              <a:t>No. 2 Fuel Oil: 1.41 x 10</a:t>
            </a:r>
            <a:r>
              <a:rPr lang="en-US" baseline="30000" dirty="0"/>
              <a:t>9</a:t>
            </a:r>
            <a:r>
              <a:rPr lang="en-US" dirty="0"/>
              <a:t> gallons</a:t>
            </a:r>
          </a:p>
          <a:p>
            <a:pPr lvl="1"/>
            <a:r>
              <a:rPr lang="en-US" dirty="0"/>
              <a:t>No. 6 Fuel Oil: 1.89 x 10</a:t>
            </a:r>
            <a:r>
              <a:rPr lang="en-US" baseline="30000" dirty="0"/>
              <a:t>9</a:t>
            </a:r>
            <a:r>
              <a:rPr lang="en-US" dirty="0"/>
              <a:t> gallons</a:t>
            </a:r>
          </a:p>
          <a:p>
            <a:pPr lvl="1"/>
            <a:r>
              <a:rPr lang="en-US" dirty="0"/>
              <a:t>Coal: 11,000 – 120,000 tons </a:t>
            </a:r>
          </a:p>
          <a:p>
            <a:endParaRPr lang="en-US" dirty="0"/>
          </a:p>
          <a:p>
            <a:endParaRPr lang="en-US" dirty="0"/>
          </a:p>
        </p:txBody>
      </p:sp>
    </p:spTree>
    <p:custDataLst>
      <p:tags r:id="rId1"/>
    </p:custDataLst>
    <p:extLst>
      <p:ext uri="{BB962C8B-B14F-4D97-AF65-F5344CB8AC3E}">
        <p14:creationId xmlns:p14="http://schemas.microsoft.com/office/powerpoint/2010/main" val="559680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5845">
                                            <p:txEl>
                                              <p:pRg st="0" end="0"/>
                                            </p:txEl>
                                          </p:spTgt>
                                        </p:tgtEl>
                                        <p:attrNameLst>
                                          <p:attrName>style.visibility</p:attrName>
                                        </p:attrNameLst>
                                      </p:cBhvr>
                                      <p:to>
                                        <p:strVal val="visible"/>
                                      </p:to>
                                    </p:set>
                                    <p:anim calcmode="lin" valueType="num">
                                      <p:cBhvr>
                                        <p:cTn id="7" dur="500" fill="hold"/>
                                        <p:tgtEl>
                                          <p:spTgt spid="3584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584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5845">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5845">
                                            <p:txEl>
                                              <p:pRg st="1" end="1"/>
                                            </p:txEl>
                                          </p:spTgt>
                                        </p:tgtEl>
                                        <p:attrNameLst>
                                          <p:attrName>style.visibility</p:attrName>
                                        </p:attrNameLst>
                                      </p:cBhvr>
                                      <p:to>
                                        <p:strVal val="visible"/>
                                      </p:to>
                                    </p:set>
                                    <p:anim calcmode="lin" valueType="num">
                                      <p:cBhvr>
                                        <p:cTn id="12" dur="500" fill="hold"/>
                                        <p:tgtEl>
                                          <p:spTgt spid="35845">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5845">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5845">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5845">
                                            <p:txEl>
                                              <p:pRg st="2" end="2"/>
                                            </p:txEl>
                                          </p:spTgt>
                                        </p:tgtEl>
                                        <p:attrNameLst>
                                          <p:attrName>style.visibility</p:attrName>
                                        </p:attrNameLst>
                                      </p:cBhvr>
                                      <p:to>
                                        <p:strVal val="visible"/>
                                      </p:to>
                                    </p:set>
                                    <p:anim calcmode="lin" valueType="num">
                                      <p:cBhvr>
                                        <p:cTn id="17" dur="500" fill="hold"/>
                                        <p:tgtEl>
                                          <p:spTgt spid="3584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5845">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35845">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35845">
                                            <p:txEl>
                                              <p:pRg st="3" end="3"/>
                                            </p:txEl>
                                          </p:spTgt>
                                        </p:tgtEl>
                                        <p:attrNameLst>
                                          <p:attrName>style.visibility</p:attrName>
                                        </p:attrNameLst>
                                      </p:cBhvr>
                                      <p:to>
                                        <p:strVal val="visible"/>
                                      </p:to>
                                    </p:set>
                                    <p:anim calcmode="lin" valueType="num">
                                      <p:cBhvr>
                                        <p:cTn id="24" dur="500" fill="hold"/>
                                        <p:tgtEl>
                                          <p:spTgt spid="35845">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5845">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5845">
                                            <p:txEl>
                                              <p:pRg st="3" end="3"/>
                                            </p:txEl>
                                          </p:spTgt>
                                        </p:tgtEl>
                                      </p:cBhvr>
                                    </p:animEffect>
                                  </p:childTnLst>
                                </p:cTn>
                              </p:par>
                            </p:childTnLst>
                          </p:cTn>
                        </p:par>
                        <p:par>
                          <p:cTn id="27" fill="hold" nodeType="afterGroup">
                            <p:stCondLst>
                              <p:cond delay="500"/>
                            </p:stCondLst>
                            <p:childTnLst>
                              <p:par>
                                <p:cTn id="28" presetID="53" presetClass="entr" presetSubtype="0" fill="hold" grpId="0" nodeType="afterEffect">
                                  <p:stCondLst>
                                    <p:cond delay="0"/>
                                  </p:stCondLst>
                                  <p:childTnLst>
                                    <p:set>
                                      <p:cBhvr>
                                        <p:cTn id="29" dur="1" fill="hold">
                                          <p:stCondLst>
                                            <p:cond delay="0"/>
                                          </p:stCondLst>
                                        </p:cTn>
                                        <p:tgtEl>
                                          <p:spTgt spid="35845">
                                            <p:txEl>
                                              <p:pRg st="4" end="4"/>
                                            </p:txEl>
                                          </p:spTgt>
                                        </p:tgtEl>
                                        <p:attrNameLst>
                                          <p:attrName>style.visibility</p:attrName>
                                        </p:attrNameLst>
                                      </p:cBhvr>
                                      <p:to>
                                        <p:strVal val="visible"/>
                                      </p:to>
                                    </p:set>
                                    <p:anim calcmode="lin" valueType="num">
                                      <p:cBhvr>
                                        <p:cTn id="30" dur="500" fill="hold"/>
                                        <p:tgtEl>
                                          <p:spTgt spid="35845">
                                            <p:txEl>
                                              <p:pRg st="4" end="4"/>
                                            </p:txEl>
                                          </p:spTgt>
                                        </p:tgtEl>
                                        <p:attrNameLst>
                                          <p:attrName>ppt_w</p:attrName>
                                        </p:attrNameLst>
                                      </p:cBhvr>
                                      <p:tavLst>
                                        <p:tav tm="0">
                                          <p:val>
                                            <p:fltVal val="0"/>
                                          </p:val>
                                        </p:tav>
                                        <p:tav tm="100000">
                                          <p:val>
                                            <p:strVal val="#ppt_w"/>
                                          </p:val>
                                        </p:tav>
                                      </p:tavLst>
                                    </p:anim>
                                    <p:anim calcmode="lin" valueType="num">
                                      <p:cBhvr>
                                        <p:cTn id="31" dur="500" fill="hold"/>
                                        <p:tgtEl>
                                          <p:spTgt spid="35845">
                                            <p:txEl>
                                              <p:pRg st="4" end="4"/>
                                            </p:txEl>
                                          </p:spTgt>
                                        </p:tgtEl>
                                        <p:attrNameLst>
                                          <p:attrName>ppt_h</p:attrName>
                                        </p:attrNameLst>
                                      </p:cBhvr>
                                      <p:tavLst>
                                        <p:tav tm="0">
                                          <p:val>
                                            <p:fltVal val="0"/>
                                          </p:val>
                                        </p:tav>
                                        <p:tav tm="100000">
                                          <p:val>
                                            <p:strVal val="#ppt_h"/>
                                          </p:val>
                                        </p:tav>
                                      </p:tavLst>
                                    </p:anim>
                                    <p:animEffect transition="in" filter="fade">
                                      <p:cBhvr>
                                        <p:cTn id="32" dur="500"/>
                                        <p:tgtEl>
                                          <p:spTgt spid="35845">
                                            <p:txEl>
                                              <p:pRg st="4" end="4"/>
                                            </p:txEl>
                                          </p:spTgt>
                                        </p:tgtEl>
                                      </p:cBhvr>
                                    </p:animEffect>
                                  </p:childTnLst>
                                </p:cTn>
                              </p:par>
                            </p:childTnLst>
                          </p:cTn>
                        </p:par>
                        <p:par>
                          <p:cTn id="33" fill="hold" nodeType="afterGroup">
                            <p:stCondLst>
                              <p:cond delay="1000"/>
                            </p:stCondLst>
                            <p:childTnLst>
                              <p:par>
                                <p:cTn id="34" presetID="53" presetClass="entr" presetSubtype="0" fill="hold" grpId="0" nodeType="afterEffect">
                                  <p:stCondLst>
                                    <p:cond delay="0"/>
                                  </p:stCondLst>
                                  <p:childTnLst>
                                    <p:set>
                                      <p:cBhvr>
                                        <p:cTn id="35" dur="1" fill="hold">
                                          <p:stCondLst>
                                            <p:cond delay="0"/>
                                          </p:stCondLst>
                                        </p:cTn>
                                        <p:tgtEl>
                                          <p:spTgt spid="35845">
                                            <p:txEl>
                                              <p:pRg st="5" end="5"/>
                                            </p:txEl>
                                          </p:spTgt>
                                        </p:tgtEl>
                                        <p:attrNameLst>
                                          <p:attrName>style.visibility</p:attrName>
                                        </p:attrNameLst>
                                      </p:cBhvr>
                                      <p:to>
                                        <p:strVal val="visible"/>
                                      </p:to>
                                    </p:set>
                                    <p:anim calcmode="lin" valueType="num">
                                      <p:cBhvr>
                                        <p:cTn id="36" dur="500" fill="hold"/>
                                        <p:tgtEl>
                                          <p:spTgt spid="35845">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5845">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35845">
                                            <p:txEl>
                                              <p:pRg st="5" end="5"/>
                                            </p:txEl>
                                          </p:spTgt>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35845">
                                            <p:txEl>
                                              <p:pRg st="6" end="6"/>
                                            </p:txEl>
                                          </p:spTgt>
                                        </p:tgtEl>
                                        <p:attrNameLst>
                                          <p:attrName>style.visibility</p:attrName>
                                        </p:attrNameLst>
                                      </p:cBhvr>
                                      <p:to>
                                        <p:strVal val="visible"/>
                                      </p:to>
                                    </p:set>
                                    <p:anim calcmode="lin" valueType="num">
                                      <p:cBhvr>
                                        <p:cTn id="41" dur="500" fill="hold"/>
                                        <p:tgtEl>
                                          <p:spTgt spid="35845">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5845">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5845">
                                            <p:txEl>
                                              <p:pRg st="6" end="6"/>
                                            </p:txEl>
                                          </p:spTgt>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35845">
                                            <p:txEl>
                                              <p:pRg st="7" end="7"/>
                                            </p:txEl>
                                          </p:spTgt>
                                        </p:tgtEl>
                                        <p:attrNameLst>
                                          <p:attrName>style.visibility</p:attrName>
                                        </p:attrNameLst>
                                      </p:cBhvr>
                                      <p:to>
                                        <p:strVal val="visible"/>
                                      </p:to>
                                    </p:set>
                                    <p:anim calcmode="lin" valueType="num">
                                      <p:cBhvr>
                                        <p:cTn id="46" dur="500" fill="hold"/>
                                        <p:tgtEl>
                                          <p:spTgt spid="35845">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35845">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35845">
                                            <p:txEl>
                                              <p:pRg st="7" end="7"/>
                                            </p:txEl>
                                          </p:spTgt>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35845">
                                            <p:txEl>
                                              <p:pRg st="8" end="8"/>
                                            </p:txEl>
                                          </p:spTgt>
                                        </p:tgtEl>
                                        <p:attrNameLst>
                                          <p:attrName>style.visibility</p:attrName>
                                        </p:attrNameLst>
                                      </p:cBhvr>
                                      <p:to>
                                        <p:strVal val="visible"/>
                                      </p:to>
                                    </p:set>
                                    <p:anim calcmode="lin" valueType="num">
                                      <p:cBhvr>
                                        <p:cTn id="51" dur="500" fill="hold"/>
                                        <p:tgtEl>
                                          <p:spTgt spid="35845">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35845">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3584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2"/>
          <p:cNvSpPr>
            <a:spLocks noGrp="1" noChangeArrowheads="1"/>
          </p:cNvSpPr>
          <p:nvPr>
            <p:ph type="title"/>
          </p:nvPr>
        </p:nvSpPr>
        <p:spPr/>
        <p:txBody>
          <a:bodyPr/>
          <a:lstStyle/>
          <a:p>
            <a:r>
              <a:rPr lang="en-US" altLang="en-US"/>
              <a:t>Mercury and Mercury Compounds</a:t>
            </a:r>
          </a:p>
        </p:txBody>
      </p:sp>
      <p:sp>
        <p:nvSpPr>
          <p:cNvPr id="36868" name="Rectangle 3"/>
          <p:cNvSpPr>
            <a:spLocks noGrp="1" noChangeArrowheads="1"/>
          </p:cNvSpPr>
          <p:nvPr>
            <p:ph type="body" sz="quarter" idx="10"/>
          </p:nvPr>
        </p:nvSpPr>
        <p:spPr>
          <a:xfrm>
            <a:off x="481014" y="1734532"/>
            <a:ext cx="9825360" cy="3996343"/>
          </a:xfrm>
        </p:spPr>
        <p:txBody>
          <a:bodyPr/>
          <a:lstStyle/>
          <a:p>
            <a:r>
              <a:rPr lang="en-US" altLang="en-US" dirty="0"/>
              <a:t>Present in some switches and lights</a:t>
            </a:r>
          </a:p>
          <a:p>
            <a:pPr lvl="1"/>
            <a:r>
              <a:rPr lang="en-US" altLang="en-US" dirty="0"/>
              <a:t>Bulbs and switches may qualify as articles for which the articles exemption would apply IF less than 0.5 pound of Section 313 chemicals are released from all like items as a result of processing or use of the items during the year.</a:t>
            </a:r>
          </a:p>
          <a:p>
            <a:r>
              <a:rPr lang="en-US" altLang="en-US" dirty="0"/>
              <a:t>Mercury may be present in measurement devices such as thermometers or manometers. The addition of mercury to these devices needs to be considered in threshold and release calculations.</a:t>
            </a:r>
          </a:p>
          <a:p>
            <a:r>
              <a:rPr lang="en-US" altLang="en-US" dirty="0"/>
              <a:t>Present in Caustics/Acids (if produced in mercury cell process – not common)</a:t>
            </a:r>
          </a:p>
          <a:p>
            <a:r>
              <a:rPr lang="en-US" altLang="en-US" dirty="0"/>
              <a:t>May be present in mined ores</a:t>
            </a:r>
          </a:p>
          <a:p>
            <a:endParaRPr lang="en-US" altLang="en-US" dirty="0"/>
          </a:p>
          <a:p>
            <a:endParaRPr lang="en-US" altLang="en-US" dirty="0"/>
          </a:p>
        </p:txBody>
      </p:sp>
    </p:spTree>
    <p:custDataLst>
      <p:tags r:id="rId1"/>
    </p:custDataLst>
    <p:extLst>
      <p:ext uri="{BB962C8B-B14F-4D97-AF65-F5344CB8AC3E}">
        <p14:creationId xmlns:p14="http://schemas.microsoft.com/office/powerpoint/2010/main" val="8122960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868">
                                            <p:txEl>
                                              <p:pRg st="0" end="0"/>
                                            </p:txEl>
                                          </p:spTgt>
                                        </p:tgtEl>
                                        <p:attrNameLst>
                                          <p:attrName>style.visibility</p:attrName>
                                        </p:attrNameLst>
                                      </p:cBhvr>
                                      <p:to>
                                        <p:strVal val="visible"/>
                                      </p:to>
                                    </p:set>
                                    <p:animEffect transition="in" filter="fade">
                                      <p:cBhvr>
                                        <p:cTn id="7" dur="500"/>
                                        <p:tgtEl>
                                          <p:spTgt spid="36868">
                                            <p:txEl>
                                              <p:pRg st="0" end="0"/>
                                            </p:txEl>
                                          </p:spTgt>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6868">
                                            <p:txEl>
                                              <p:pRg st="1" end="1"/>
                                            </p:txEl>
                                          </p:spTgt>
                                        </p:tgtEl>
                                        <p:attrNameLst>
                                          <p:attrName>style.visibility</p:attrName>
                                        </p:attrNameLst>
                                      </p:cBhvr>
                                      <p:to>
                                        <p:strVal val="visible"/>
                                      </p:to>
                                    </p:set>
                                    <p:animEffect transition="in" filter="fade">
                                      <p:cBhvr>
                                        <p:cTn id="11" dur="500"/>
                                        <p:tgtEl>
                                          <p:spTgt spid="36868">
                                            <p:txEl>
                                              <p:pRg st="1" end="1"/>
                                            </p:txEl>
                                          </p:spTgt>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6868">
                                            <p:txEl>
                                              <p:pRg st="2" end="2"/>
                                            </p:txEl>
                                          </p:spTgt>
                                        </p:tgtEl>
                                        <p:attrNameLst>
                                          <p:attrName>style.visibility</p:attrName>
                                        </p:attrNameLst>
                                      </p:cBhvr>
                                      <p:to>
                                        <p:strVal val="visible"/>
                                      </p:to>
                                    </p:set>
                                    <p:animEffect transition="in" filter="fade">
                                      <p:cBhvr>
                                        <p:cTn id="15" dur="500"/>
                                        <p:tgtEl>
                                          <p:spTgt spid="36868">
                                            <p:txEl>
                                              <p:pRg st="2" end="2"/>
                                            </p:txEl>
                                          </p:spTgt>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868">
                                            <p:txEl>
                                              <p:pRg st="3" end="3"/>
                                            </p:txEl>
                                          </p:spTgt>
                                        </p:tgtEl>
                                        <p:attrNameLst>
                                          <p:attrName>style.visibility</p:attrName>
                                        </p:attrNameLst>
                                      </p:cBhvr>
                                      <p:to>
                                        <p:strVal val="visible"/>
                                      </p:to>
                                    </p:set>
                                    <p:animEffect transition="in" filter="fade">
                                      <p:cBhvr>
                                        <p:cTn id="19" dur="500"/>
                                        <p:tgtEl>
                                          <p:spTgt spid="36868">
                                            <p:txEl>
                                              <p:pRg st="3" end="3"/>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6868">
                                            <p:txEl>
                                              <p:pRg st="4" end="4"/>
                                            </p:txEl>
                                          </p:spTgt>
                                        </p:tgtEl>
                                        <p:attrNameLst>
                                          <p:attrName>style.visibility</p:attrName>
                                        </p:attrNameLst>
                                      </p:cBhvr>
                                      <p:to>
                                        <p:strVal val="visible"/>
                                      </p:to>
                                    </p:set>
                                    <p:animEffect transition="in" filter="fade">
                                      <p:cBhvr>
                                        <p:cTn id="23" dur="500"/>
                                        <p:tgtEl>
                                          <p:spTgt spid="3686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2"/>
          <p:cNvSpPr>
            <a:spLocks noGrp="1" noChangeArrowheads="1"/>
          </p:cNvSpPr>
          <p:nvPr>
            <p:ph type="title"/>
          </p:nvPr>
        </p:nvSpPr>
        <p:spPr/>
        <p:txBody>
          <a:bodyPr>
            <a:normAutofit/>
          </a:bodyPr>
          <a:lstStyle/>
          <a:p>
            <a:r>
              <a:rPr lang="en-US" altLang="en-US" dirty="0"/>
              <a:t>Polychlorinated Biphenyls</a:t>
            </a:r>
          </a:p>
        </p:txBody>
      </p:sp>
      <p:sp>
        <p:nvSpPr>
          <p:cNvPr id="37893" name="Rectangle 3"/>
          <p:cNvSpPr>
            <a:spLocks noGrp="1" noChangeArrowheads="1"/>
          </p:cNvSpPr>
          <p:nvPr>
            <p:ph type="body" sz="quarter" idx="10"/>
          </p:nvPr>
        </p:nvSpPr>
        <p:spPr>
          <a:xfrm>
            <a:off x="481014" y="1734532"/>
            <a:ext cx="5902201" cy="3996343"/>
          </a:xfrm>
        </p:spPr>
        <p:txBody>
          <a:bodyPr/>
          <a:lstStyle/>
          <a:p>
            <a:r>
              <a:rPr lang="en-US" altLang="en-US" dirty="0"/>
              <a:t>Chemicals of Special Concern activity threshold: </a:t>
            </a:r>
            <a:r>
              <a:rPr lang="en-US" altLang="en-US" b="0" dirty="0"/>
              <a:t>10 pounds</a:t>
            </a:r>
          </a:p>
          <a:p>
            <a:r>
              <a:rPr lang="en-US" altLang="en-US" dirty="0"/>
              <a:t>Manufacturing: </a:t>
            </a:r>
            <a:r>
              <a:rPr lang="en-US" altLang="en-US" b="0" dirty="0"/>
              <a:t>Polychlorinated biphenyls may be manufactured as a product of incomplete combustion (PIC)</a:t>
            </a:r>
          </a:p>
          <a:p>
            <a:r>
              <a:rPr lang="en-US" altLang="en-US" dirty="0"/>
              <a:t>Otherwise use:</a:t>
            </a:r>
          </a:p>
          <a:p>
            <a:pPr lvl="1"/>
            <a:r>
              <a:rPr lang="en-US" altLang="en-US" dirty="0"/>
              <a:t>On-site treating or disposing polychlorinated biphenyl-contaminated waste received from off-site</a:t>
            </a:r>
          </a:p>
          <a:p>
            <a:pPr lvl="1"/>
            <a:r>
              <a:rPr lang="en-US" altLang="en-US" dirty="0"/>
              <a:t>Combusting polychlorinated biphenyl-contaminated oil</a:t>
            </a:r>
          </a:p>
        </p:txBody>
      </p:sp>
      <p:sp>
        <p:nvSpPr>
          <p:cNvPr id="4" name="Rectangle 3">
            <a:extLst>
              <a:ext uri="{FF2B5EF4-FFF2-40B4-BE49-F238E27FC236}">
                <a16:creationId xmlns:a16="http://schemas.microsoft.com/office/drawing/2014/main" id="{E6FF7404-C719-C84C-8312-68A8D77086DE}"/>
              </a:ext>
            </a:extLst>
          </p:cNvPr>
          <p:cNvSpPr/>
          <p:nvPr/>
        </p:nvSpPr>
        <p:spPr>
          <a:xfrm>
            <a:off x="7058025" y="1734532"/>
            <a:ext cx="4812846" cy="229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5E07598-7345-4048-B981-49AF0046A21E}"/>
              </a:ext>
            </a:extLst>
          </p:cNvPr>
          <p:cNvPicPr>
            <a:picLocks noChangeAspect="1"/>
          </p:cNvPicPr>
          <p:nvPr/>
        </p:nvPicPr>
        <p:blipFill>
          <a:blip r:embed="rId4"/>
          <a:stretch>
            <a:fillRect/>
          </a:stretch>
        </p:blipFill>
        <p:spPr>
          <a:xfrm>
            <a:off x="7301549" y="2061518"/>
            <a:ext cx="4346663" cy="1602093"/>
          </a:xfrm>
          <a:prstGeom prst="rect">
            <a:avLst/>
          </a:prstGeom>
        </p:spPr>
      </p:pic>
    </p:spTree>
    <p:custDataLst>
      <p:tags r:id="rId1"/>
    </p:custDataLst>
    <p:extLst>
      <p:ext uri="{BB962C8B-B14F-4D97-AF65-F5344CB8AC3E}">
        <p14:creationId xmlns:p14="http://schemas.microsoft.com/office/powerpoint/2010/main" val="26074358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7893">
                                            <p:txEl>
                                              <p:pRg st="0" end="0"/>
                                            </p:txEl>
                                          </p:spTgt>
                                        </p:tgtEl>
                                        <p:attrNameLst>
                                          <p:attrName>style.visibility</p:attrName>
                                        </p:attrNameLst>
                                      </p:cBhvr>
                                      <p:to>
                                        <p:strVal val="visible"/>
                                      </p:to>
                                    </p:set>
                                    <p:anim calcmode="lin" valueType="num">
                                      <p:cBhvr>
                                        <p:cTn id="7" dur="500" fill="hold"/>
                                        <p:tgtEl>
                                          <p:spTgt spid="3789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789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7893">
                                            <p:txEl>
                                              <p:pRg st="0" end="0"/>
                                            </p:txEl>
                                          </p:spTgt>
                                        </p:tgtEl>
                                      </p:cBhvr>
                                    </p:animEffect>
                                  </p:childTnLst>
                                </p:cTn>
                              </p:par>
                            </p:childTnLst>
                          </p:cTn>
                        </p:par>
                        <p:par>
                          <p:cTn id="10" fill="hold" nodeType="afterGroup">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37893">
                                            <p:txEl>
                                              <p:pRg st="1" end="1"/>
                                            </p:txEl>
                                          </p:spTgt>
                                        </p:tgtEl>
                                        <p:attrNameLst>
                                          <p:attrName>style.visibility</p:attrName>
                                        </p:attrNameLst>
                                      </p:cBhvr>
                                      <p:to>
                                        <p:strVal val="visible"/>
                                      </p:to>
                                    </p:set>
                                    <p:anim calcmode="lin" valueType="num">
                                      <p:cBhvr>
                                        <p:cTn id="13" dur="500" fill="hold"/>
                                        <p:tgtEl>
                                          <p:spTgt spid="3789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7893">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37893">
                                            <p:txEl>
                                              <p:pRg st="1" end="1"/>
                                            </p:txEl>
                                          </p:spTgt>
                                        </p:tgtEl>
                                      </p:cBhvr>
                                    </p:animEffect>
                                  </p:childTnLst>
                                </p:cTn>
                              </p:par>
                            </p:childTnLst>
                          </p:cTn>
                        </p:par>
                        <p:par>
                          <p:cTn id="16" fill="hold" nodeType="afterGroup">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37893">
                                            <p:txEl>
                                              <p:pRg st="2" end="2"/>
                                            </p:txEl>
                                          </p:spTgt>
                                        </p:tgtEl>
                                        <p:attrNameLst>
                                          <p:attrName>style.visibility</p:attrName>
                                        </p:attrNameLst>
                                      </p:cBhvr>
                                      <p:to>
                                        <p:strVal val="visible"/>
                                      </p:to>
                                    </p:set>
                                    <p:anim calcmode="lin" valueType="num">
                                      <p:cBhvr>
                                        <p:cTn id="19" dur="500" fill="hold"/>
                                        <p:tgtEl>
                                          <p:spTgt spid="3789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789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7893">
                                            <p:txEl>
                                              <p:pRg st="2" end="2"/>
                                            </p:txEl>
                                          </p:spTgt>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37893">
                                            <p:txEl>
                                              <p:pRg st="3" end="3"/>
                                            </p:txEl>
                                          </p:spTgt>
                                        </p:tgtEl>
                                        <p:attrNameLst>
                                          <p:attrName>style.visibility</p:attrName>
                                        </p:attrNameLst>
                                      </p:cBhvr>
                                      <p:to>
                                        <p:strVal val="visible"/>
                                      </p:to>
                                    </p:set>
                                    <p:anim calcmode="lin" valueType="num">
                                      <p:cBhvr>
                                        <p:cTn id="24" dur="500" fill="hold"/>
                                        <p:tgtEl>
                                          <p:spTgt spid="3789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789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7893">
                                            <p:txEl>
                                              <p:pRg st="3" end="3"/>
                                            </p:txEl>
                                          </p:spTgt>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37893">
                                            <p:txEl>
                                              <p:pRg st="4" end="4"/>
                                            </p:txEl>
                                          </p:spTgt>
                                        </p:tgtEl>
                                        <p:attrNameLst>
                                          <p:attrName>style.visibility</p:attrName>
                                        </p:attrNameLst>
                                      </p:cBhvr>
                                      <p:to>
                                        <p:strVal val="visible"/>
                                      </p:to>
                                    </p:set>
                                    <p:anim calcmode="lin" valueType="num">
                                      <p:cBhvr>
                                        <p:cTn id="29" dur="500" fill="hold"/>
                                        <p:tgtEl>
                                          <p:spTgt spid="3789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789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78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2"/>
          <p:cNvSpPr>
            <a:spLocks noGrp="1" noChangeArrowheads="1"/>
          </p:cNvSpPr>
          <p:nvPr>
            <p:ph type="title"/>
          </p:nvPr>
        </p:nvSpPr>
        <p:spPr/>
        <p:txBody>
          <a:bodyPr>
            <a:normAutofit/>
          </a:bodyPr>
          <a:lstStyle/>
          <a:p>
            <a:r>
              <a:rPr lang="en-US" altLang="en-US" dirty="0"/>
              <a:t>Polychlorinated Biphenyls</a:t>
            </a:r>
          </a:p>
        </p:txBody>
      </p:sp>
      <p:sp>
        <p:nvSpPr>
          <p:cNvPr id="38917" name="Rectangle 3"/>
          <p:cNvSpPr>
            <a:spLocks noGrp="1" noChangeArrowheads="1"/>
          </p:cNvSpPr>
          <p:nvPr>
            <p:ph type="body" sz="quarter" idx="11"/>
          </p:nvPr>
        </p:nvSpPr>
        <p:spPr>
          <a:xfrm>
            <a:off x="481013" y="1815286"/>
            <a:ext cx="6763849" cy="3996343"/>
          </a:xfrm>
        </p:spPr>
        <p:txBody>
          <a:bodyPr/>
          <a:lstStyle/>
          <a:p>
            <a:r>
              <a:rPr lang="en-US" altLang="en-US" dirty="0"/>
              <a:t>Activities NOT considered manufacturing, processing, or otherwise use:</a:t>
            </a:r>
          </a:p>
          <a:p>
            <a:pPr lvl="1"/>
            <a:r>
              <a:rPr lang="en-US" altLang="en-US" dirty="0"/>
              <a:t>On-site disposal or treatment of polychlorinated biphenyls</a:t>
            </a:r>
          </a:p>
          <a:p>
            <a:pPr lvl="2"/>
            <a:r>
              <a:rPr lang="en-US" altLang="en-US" dirty="0"/>
              <a:t>Exception: if polychlorinated biphenyls were received as wastes from off-site they are counted towards “otherwise use” threshold.</a:t>
            </a:r>
          </a:p>
          <a:p>
            <a:pPr lvl="1"/>
            <a:r>
              <a:rPr lang="en-US" altLang="en-US" dirty="0"/>
              <a:t>Off-site shipment of polychlorinated biphenyls for disposal or treatment</a:t>
            </a:r>
          </a:p>
          <a:p>
            <a:r>
              <a:rPr lang="en-US" altLang="en-US" dirty="0"/>
              <a:t>Transformers containing polychlorinated biphenyls may be considered articles and thus exempt from consideration towards reporting and release thresholds.</a:t>
            </a:r>
          </a:p>
          <a:p>
            <a:pPr lvl="1"/>
            <a:r>
              <a:rPr lang="en-US" altLang="en-US" dirty="0"/>
              <a:t>Leaks may negate article exemption if 0.5 pounds of polychlorinated biphenyls are released in a reporting year.</a:t>
            </a:r>
          </a:p>
        </p:txBody>
      </p:sp>
    </p:spTree>
    <p:custDataLst>
      <p:tags r:id="rId1"/>
    </p:custDataLst>
    <p:extLst>
      <p:ext uri="{BB962C8B-B14F-4D97-AF65-F5344CB8AC3E}">
        <p14:creationId xmlns:p14="http://schemas.microsoft.com/office/powerpoint/2010/main" val="40230905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917">
                                            <p:txEl>
                                              <p:pRg st="0" end="0"/>
                                            </p:txEl>
                                          </p:spTgt>
                                        </p:tgtEl>
                                        <p:attrNameLst>
                                          <p:attrName>style.visibility</p:attrName>
                                        </p:attrNameLst>
                                      </p:cBhvr>
                                      <p:to>
                                        <p:strVal val="visible"/>
                                      </p:to>
                                    </p:set>
                                    <p:animEffect transition="in" filter="fade">
                                      <p:cBhvr>
                                        <p:cTn id="7" dur="500"/>
                                        <p:tgtEl>
                                          <p:spTgt spid="38917">
                                            <p:txEl>
                                              <p:pRg st="0" end="0"/>
                                            </p:txEl>
                                          </p:spTgt>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8917">
                                            <p:txEl>
                                              <p:pRg st="1" end="1"/>
                                            </p:txEl>
                                          </p:spTgt>
                                        </p:tgtEl>
                                        <p:attrNameLst>
                                          <p:attrName>style.visibility</p:attrName>
                                        </p:attrNameLst>
                                      </p:cBhvr>
                                      <p:to>
                                        <p:strVal val="visible"/>
                                      </p:to>
                                    </p:set>
                                    <p:animEffect transition="in" filter="fade">
                                      <p:cBhvr>
                                        <p:cTn id="11" dur="500"/>
                                        <p:tgtEl>
                                          <p:spTgt spid="38917">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8917">
                                            <p:txEl>
                                              <p:pRg st="2" end="2"/>
                                            </p:txEl>
                                          </p:spTgt>
                                        </p:tgtEl>
                                        <p:attrNameLst>
                                          <p:attrName>style.visibility</p:attrName>
                                        </p:attrNameLst>
                                      </p:cBhvr>
                                      <p:to>
                                        <p:strVal val="visible"/>
                                      </p:to>
                                    </p:set>
                                    <p:animEffect transition="in" filter="fade">
                                      <p:cBhvr>
                                        <p:cTn id="14" dur="500"/>
                                        <p:tgtEl>
                                          <p:spTgt spid="38917">
                                            <p:txEl>
                                              <p:pRg st="2" end="2"/>
                                            </p:txEl>
                                          </p:spTgt>
                                        </p:tgtEl>
                                      </p:cBhvr>
                                    </p:animEffect>
                                  </p:childTnLst>
                                </p:cTn>
                              </p:par>
                            </p:childTnLst>
                          </p:cTn>
                        </p:par>
                        <p:par>
                          <p:cTn id="15" fill="hold" nodeType="afterGroup">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917">
                                            <p:txEl>
                                              <p:pRg st="3" end="3"/>
                                            </p:txEl>
                                          </p:spTgt>
                                        </p:tgtEl>
                                        <p:attrNameLst>
                                          <p:attrName>style.visibility</p:attrName>
                                        </p:attrNameLst>
                                      </p:cBhvr>
                                      <p:to>
                                        <p:strVal val="visible"/>
                                      </p:to>
                                    </p:set>
                                    <p:animEffect transition="in" filter="fade">
                                      <p:cBhvr>
                                        <p:cTn id="18" dur="500"/>
                                        <p:tgtEl>
                                          <p:spTgt spid="38917">
                                            <p:txEl>
                                              <p:pRg st="3" end="3"/>
                                            </p:txEl>
                                          </p:spTgt>
                                        </p:tgtEl>
                                      </p:cBhvr>
                                    </p:animEffect>
                                  </p:childTnLst>
                                </p:cTn>
                              </p:par>
                            </p:childTnLst>
                          </p:cTn>
                        </p:par>
                        <p:par>
                          <p:cTn id="19" fill="hold" nodeType="afterGroup">
                            <p:stCondLst>
                              <p:cond delay="1500"/>
                            </p:stCondLst>
                            <p:childTnLst>
                              <p:par>
                                <p:cTn id="20" presetID="10" presetClass="entr" presetSubtype="0" fill="hold" nodeType="afterEffect">
                                  <p:stCondLst>
                                    <p:cond delay="0"/>
                                  </p:stCondLst>
                                  <p:childTnLst>
                                    <p:set>
                                      <p:cBhvr>
                                        <p:cTn id="21" dur="1" fill="hold">
                                          <p:stCondLst>
                                            <p:cond delay="0"/>
                                          </p:stCondLst>
                                        </p:cTn>
                                        <p:tgtEl>
                                          <p:spTgt spid="38917">
                                            <p:txEl>
                                              <p:pRg st="4" end="4"/>
                                            </p:txEl>
                                          </p:spTgt>
                                        </p:tgtEl>
                                        <p:attrNameLst>
                                          <p:attrName>style.visibility</p:attrName>
                                        </p:attrNameLst>
                                      </p:cBhvr>
                                      <p:to>
                                        <p:strVal val="visible"/>
                                      </p:to>
                                    </p:set>
                                    <p:animEffect transition="in" filter="fade">
                                      <p:cBhvr>
                                        <p:cTn id="22" dur="500"/>
                                        <p:tgtEl>
                                          <p:spTgt spid="38917">
                                            <p:txEl>
                                              <p:pRg st="4" end="4"/>
                                            </p:txEl>
                                          </p:spTgt>
                                        </p:tgtEl>
                                      </p:cBhvr>
                                    </p:animEffect>
                                  </p:childTnLst>
                                </p:cTn>
                              </p:par>
                            </p:childTnLst>
                          </p:cTn>
                        </p:par>
                        <p:par>
                          <p:cTn id="23" fill="hold" nodeType="afterGroup">
                            <p:stCondLst>
                              <p:cond delay="2000"/>
                            </p:stCondLst>
                            <p:childTnLst>
                              <p:par>
                                <p:cTn id="24" presetID="10" presetClass="entr" presetSubtype="0" fill="hold" nodeType="afterEffect">
                                  <p:stCondLst>
                                    <p:cond delay="0"/>
                                  </p:stCondLst>
                                  <p:childTnLst>
                                    <p:set>
                                      <p:cBhvr>
                                        <p:cTn id="25" dur="1" fill="hold">
                                          <p:stCondLst>
                                            <p:cond delay="0"/>
                                          </p:stCondLst>
                                        </p:cTn>
                                        <p:tgtEl>
                                          <p:spTgt spid="38917">
                                            <p:txEl>
                                              <p:pRg st="5" end="5"/>
                                            </p:txEl>
                                          </p:spTgt>
                                        </p:tgtEl>
                                        <p:attrNameLst>
                                          <p:attrName>style.visibility</p:attrName>
                                        </p:attrNameLst>
                                      </p:cBhvr>
                                      <p:to>
                                        <p:strVal val="visible"/>
                                      </p:to>
                                    </p:set>
                                    <p:animEffect transition="in" filter="fade">
                                      <p:cBhvr>
                                        <p:cTn id="26" dur="500"/>
                                        <p:tgtEl>
                                          <p:spTgt spid="389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altLang="en-US" dirty="0"/>
              <a:t>TRI Program Changes for RY 2022</a:t>
            </a:r>
            <a:endParaRPr lang="en-US" dirty="0"/>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a:xfrm>
            <a:off x="481013" y="1815286"/>
            <a:ext cx="6785201" cy="3996343"/>
          </a:xfrm>
        </p:spPr>
        <p:txBody>
          <a:bodyPr/>
          <a:lstStyle/>
          <a:p>
            <a:pPr marL="342900" indent="-342900">
              <a:buFont typeface="Arial" panose="020B0604020202020204" pitchFamily="34" charset="0"/>
              <a:buChar char="•"/>
            </a:pPr>
            <a:r>
              <a:rPr lang="en-US" dirty="0"/>
              <a:t>Key program changes and changes to TRI reporting Form R </a:t>
            </a:r>
            <a:r>
              <a:rPr lang="en-US" b="0" dirty="0"/>
              <a:t>are listed in the front of the Reporting Forms &amp; Instructions, as well as in TRI-</a:t>
            </a:r>
            <a:r>
              <a:rPr lang="en-US" b="0" dirty="0" err="1"/>
              <a:t>MEweb</a:t>
            </a:r>
            <a:r>
              <a:rPr lang="en-US" b="0" dirty="0"/>
              <a:t>, and on EPA’s TRI website.</a:t>
            </a:r>
          </a:p>
        </p:txBody>
      </p:sp>
    </p:spTree>
    <p:extLst>
      <p:ext uri="{BB962C8B-B14F-4D97-AF65-F5344CB8AC3E}">
        <p14:creationId xmlns:p14="http://schemas.microsoft.com/office/powerpoint/2010/main" val="23220736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1344026" y="1417367"/>
            <a:ext cx="8714374" cy="573371"/>
          </a:xfrm>
        </p:spPr>
        <p:txBody>
          <a:bodyPr>
            <a:normAutofit/>
          </a:bodyPr>
          <a:lstStyle/>
          <a:p>
            <a:r>
              <a:rPr lang="en-US" dirty="0"/>
              <a:t>SECTION IV: </a:t>
            </a:r>
            <a:r>
              <a:rPr lang="en-US" b="0" dirty="0"/>
              <a:t>TOOLS </a:t>
            </a:r>
            <a:r>
              <a:rPr lang="en-US" b="0"/>
              <a:t>AND ASSISTANCE</a:t>
            </a:r>
            <a:endParaRPr lang="en-US" b="0" dirty="0"/>
          </a:p>
        </p:txBody>
      </p:sp>
    </p:spTree>
    <p:custDataLst>
      <p:tags r:id="rId1"/>
    </p:custDataLst>
    <p:extLst>
      <p:ext uri="{BB962C8B-B14F-4D97-AF65-F5344CB8AC3E}">
        <p14:creationId xmlns:p14="http://schemas.microsoft.com/office/powerpoint/2010/main" val="20354214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2"/>
          <p:cNvSpPr>
            <a:spLocks noGrp="1" noChangeArrowheads="1"/>
          </p:cNvSpPr>
          <p:nvPr>
            <p:ph type="title"/>
          </p:nvPr>
        </p:nvSpPr>
        <p:spPr/>
        <p:txBody>
          <a:bodyPr/>
          <a:lstStyle/>
          <a:p>
            <a:r>
              <a:rPr lang="en-US" altLang="en-US" dirty="0"/>
              <a:t>www.epa.gov/tri</a:t>
            </a:r>
          </a:p>
        </p:txBody>
      </p:sp>
      <p:sp>
        <p:nvSpPr>
          <p:cNvPr id="51205" name="Rectangle 3"/>
          <p:cNvSpPr>
            <a:spLocks noGrp="1" noChangeArrowheads="1"/>
          </p:cNvSpPr>
          <p:nvPr>
            <p:ph type="body" sz="quarter" idx="10"/>
          </p:nvPr>
        </p:nvSpPr>
        <p:spPr>
          <a:xfrm>
            <a:off x="481013" y="1734532"/>
            <a:ext cx="9183687" cy="3996343"/>
          </a:xfrm>
        </p:spPr>
        <p:txBody>
          <a:bodyPr/>
          <a:lstStyle/>
          <a:p>
            <a:r>
              <a:rPr lang="en-US" altLang="en-US" dirty="0"/>
              <a:t>TRI website for reporting materials and guidance includes:</a:t>
            </a:r>
          </a:p>
          <a:p>
            <a:pPr lvl="1"/>
            <a:r>
              <a:rPr lang="en-US" altLang="en-US" dirty="0"/>
              <a:t>Electronic versions, or links to electronic versions, of the statutes, regulations, executive orders, chemical-specific guidance documents, and industry-specific guidance documents</a:t>
            </a:r>
          </a:p>
          <a:p>
            <a:r>
              <a:rPr lang="en-US" altLang="en-US" dirty="0"/>
              <a:t>TRI </a:t>
            </a:r>
            <a:r>
              <a:rPr lang="en-US" altLang="en-US" dirty="0" err="1"/>
              <a:t>GuideME</a:t>
            </a:r>
            <a:endParaRPr lang="en-US" altLang="en-US" dirty="0"/>
          </a:p>
          <a:p>
            <a:pPr lvl="1"/>
            <a:r>
              <a:rPr lang="en-US" altLang="en-US" dirty="0"/>
              <a:t>View the Reporting Forms and Instructions</a:t>
            </a:r>
          </a:p>
          <a:p>
            <a:pPr lvl="1"/>
            <a:r>
              <a:rPr lang="en-US" altLang="en-US" dirty="0"/>
              <a:t>Browse frequently asked questions and answers</a:t>
            </a:r>
          </a:p>
          <a:p>
            <a:pPr lvl="1"/>
            <a:r>
              <a:rPr lang="en-US" altLang="en-US" dirty="0"/>
              <a:t>Browse guidance materials</a:t>
            </a:r>
          </a:p>
          <a:p>
            <a:pPr lvl="1"/>
            <a:r>
              <a:rPr lang="en-US" altLang="en-US" dirty="0"/>
              <a:t>View interactive EPCRA Section 313 chemical lists</a:t>
            </a:r>
          </a:p>
          <a:p>
            <a:pPr lvl="1"/>
            <a:r>
              <a:rPr lang="en-US" altLang="en-US" dirty="0"/>
              <a:t>Available at: </a:t>
            </a:r>
            <a:r>
              <a:rPr lang="en-US" altLang="en-US" dirty="0">
                <a:hlinkClick r:id="rId4"/>
              </a:rPr>
              <a:t>https://guideme.epa.gov/</a:t>
            </a:r>
            <a:endParaRPr lang="en-US" altLang="en-US" dirty="0"/>
          </a:p>
          <a:p>
            <a:pPr lvl="2"/>
            <a:endParaRPr lang="en-US" altLang="en-US" dirty="0"/>
          </a:p>
        </p:txBody>
      </p:sp>
    </p:spTree>
    <p:custDataLst>
      <p:tags r:id="rId1"/>
    </p:custDataLst>
    <p:extLst>
      <p:ext uri="{BB962C8B-B14F-4D97-AF65-F5344CB8AC3E}">
        <p14:creationId xmlns:p14="http://schemas.microsoft.com/office/powerpoint/2010/main" val="19876895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05">
                                            <p:txEl>
                                              <p:pRg st="0" end="0"/>
                                            </p:txEl>
                                          </p:spTgt>
                                        </p:tgtEl>
                                        <p:attrNameLst>
                                          <p:attrName>style.visibility</p:attrName>
                                        </p:attrNameLst>
                                      </p:cBhvr>
                                      <p:to>
                                        <p:strVal val="visible"/>
                                      </p:to>
                                    </p:set>
                                    <p:animEffect transition="in" filter="fade">
                                      <p:cBhvr>
                                        <p:cTn id="7" dur="500"/>
                                        <p:tgtEl>
                                          <p:spTgt spid="5120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205">
                                            <p:txEl>
                                              <p:pRg st="1" end="1"/>
                                            </p:txEl>
                                          </p:spTgt>
                                        </p:tgtEl>
                                        <p:attrNameLst>
                                          <p:attrName>style.visibility</p:attrName>
                                        </p:attrNameLst>
                                      </p:cBhvr>
                                      <p:to>
                                        <p:strVal val="visible"/>
                                      </p:to>
                                    </p:set>
                                    <p:animEffect transition="in" filter="fade">
                                      <p:cBhvr>
                                        <p:cTn id="10" dur="500"/>
                                        <p:tgtEl>
                                          <p:spTgt spid="51205">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1205">
                                            <p:txEl>
                                              <p:pRg st="2" end="2"/>
                                            </p:txEl>
                                          </p:spTgt>
                                        </p:tgtEl>
                                        <p:attrNameLst>
                                          <p:attrName>style.visibility</p:attrName>
                                        </p:attrNameLst>
                                      </p:cBhvr>
                                      <p:to>
                                        <p:strVal val="visible"/>
                                      </p:to>
                                    </p:set>
                                    <p:animEffect transition="in" filter="fade">
                                      <p:cBhvr>
                                        <p:cTn id="15" dur="500"/>
                                        <p:tgtEl>
                                          <p:spTgt spid="5120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205">
                                            <p:txEl>
                                              <p:pRg st="3" end="3"/>
                                            </p:txEl>
                                          </p:spTgt>
                                        </p:tgtEl>
                                        <p:attrNameLst>
                                          <p:attrName>style.visibility</p:attrName>
                                        </p:attrNameLst>
                                      </p:cBhvr>
                                      <p:to>
                                        <p:strVal val="visible"/>
                                      </p:to>
                                    </p:set>
                                    <p:animEffect transition="in" filter="fade">
                                      <p:cBhvr>
                                        <p:cTn id="18" dur="500"/>
                                        <p:tgtEl>
                                          <p:spTgt spid="5120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1205">
                                            <p:txEl>
                                              <p:pRg st="4" end="4"/>
                                            </p:txEl>
                                          </p:spTgt>
                                        </p:tgtEl>
                                        <p:attrNameLst>
                                          <p:attrName>style.visibility</p:attrName>
                                        </p:attrNameLst>
                                      </p:cBhvr>
                                      <p:to>
                                        <p:strVal val="visible"/>
                                      </p:to>
                                    </p:set>
                                    <p:animEffect transition="in" filter="fade">
                                      <p:cBhvr>
                                        <p:cTn id="21" dur="500"/>
                                        <p:tgtEl>
                                          <p:spTgt spid="51205">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1205">
                                            <p:txEl>
                                              <p:pRg st="5" end="5"/>
                                            </p:txEl>
                                          </p:spTgt>
                                        </p:tgtEl>
                                        <p:attrNameLst>
                                          <p:attrName>style.visibility</p:attrName>
                                        </p:attrNameLst>
                                      </p:cBhvr>
                                      <p:to>
                                        <p:strVal val="visible"/>
                                      </p:to>
                                    </p:set>
                                    <p:animEffect transition="in" filter="fade">
                                      <p:cBhvr>
                                        <p:cTn id="24" dur="500"/>
                                        <p:tgtEl>
                                          <p:spTgt spid="51205">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1205">
                                            <p:txEl>
                                              <p:pRg st="6" end="6"/>
                                            </p:txEl>
                                          </p:spTgt>
                                        </p:tgtEl>
                                        <p:attrNameLst>
                                          <p:attrName>style.visibility</p:attrName>
                                        </p:attrNameLst>
                                      </p:cBhvr>
                                      <p:to>
                                        <p:strVal val="visible"/>
                                      </p:to>
                                    </p:set>
                                    <p:animEffect transition="in" filter="fade">
                                      <p:cBhvr>
                                        <p:cTn id="27" dur="500"/>
                                        <p:tgtEl>
                                          <p:spTgt spid="51205">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1205">
                                            <p:txEl>
                                              <p:pRg st="7" end="7"/>
                                            </p:txEl>
                                          </p:spTgt>
                                        </p:tgtEl>
                                        <p:attrNameLst>
                                          <p:attrName>style.visibility</p:attrName>
                                        </p:attrNameLst>
                                      </p:cBhvr>
                                      <p:to>
                                        <p:strVal val="visible"/>
                                      </p:to>
                                    </p:set>
                                    <p:animEffect transition="in" filter="fade">
                                      <p:cBhvr>
                                        <p:cTn id="30" dur="500"/>
                                        <p:tgtEl>
                                          <p:spTgt spid="5120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5"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2"/>
          <p:cNvSpPr>
            <a:spLocks noGrp="1" noChangeArrowheads="1"/>
          </p:cNvSpPr>
          <p:nvPr>
            <p:ph type="title"/>
          </p:nvPr>
        </p:nvSpPr>
        <p:spPr/>
        <p:txBody>
          <a:bodyPr/>
          <a:lstStyle/>
          <a:p>
            <a:r>
              <a:rPr lang="en-US" altLang="en-US" dirty="0"/>
              <a:t>Reference Sources</a:t>
            </a:r>
          </a:p>
        </p:txBody>
      </p:sp>
      <p:sp>
        <p:nvSpPr>
          <p:cNvPr id="39941" name="Rectangle 3"/>
          <p:cNvSpPr>
            <a:spLocks noGrp="1" noChangeArrowheads="1"/>
          </p:cNvSpPr>
          <p:nvPr>
            <p:ph type="body" sz="quarter" idx="10"/>
          </p:nvPr>
        </p:nvSpPr>
        <p:spPr>
          <a:xfrm>
            <a:off x="481013" y="1734532"/>
            <a:ext cx="10364787" cy="3996343"/>
          </a:xfrm>
        </p:spPr>
        <p:txBody>
          <a:bodyPr/>
          <a:lstStyle/>
          <a:p>
            <a:r>
              <a:rPr lang="en-US" dirty="0"/>
              <a:t>EPA Industry Guidance located at:</a:t>
            </a:r>
          </a:p>
          <a:p>
            <a:pPr lvl="1"/>
            <a:r>
              <a:rPr lang="en-US" dirty="0">
                <a:hlinkClick r:id="rId4"/>
              </a:rPr>
              <a:t>https://guideme.epa.gov/ords/guideme_ext/f?p=guideme:gd-list</a:t>
            </a:r>
            <a:r>
              <a:rPr lang="en-US" dirty="0"/>
              <a:t> </a:t>
            </a:r>
          </a:p>
          <a:p>
            <a:r>
              <a:rPr lang="en-US" dirty="0"/>
              <a:t>AP-42: Compilation of Air Pollutant Emission Factors located at:</a:t>
            </a:r>
          </a:p>
          <a:p>
            <a:pPr lvl="1"/>
            <a:r>
              <a:rPr lang="en-US" dirty="0">
                <a:hlinkClick r:id="rId5"/>
              </a:rPr>
              <a:t>https://www.epa.gov/air-emissions-factors-and-quantification/ap-42-compilation-air-emissions-factors</a:t>
            </a:r>
            <a:r>
              <a:rPr lang="en-US" dirty="0"/>
              <a:t> </a:t>
            </a:r>
          </a:p>
          <a:p>
            <a:r>
              <a:rPr lang="en-US" dirty="0"/>
              <a:t>Technology Transfer Network located at:</a:t>
            </a:r>
          </a:p>
          <a:p>
            <a:pPr lvl="1"/>
            <a:r>
              <a:rPr lang="en-US" dirty="0">
                <a:hlinkClick r:id="rId6"/>
              </a:rPr>
              <a:t>https://www.epa.gov/technical-air-pollution-resources</a:t>
            </a:r>
            <a:endParaRPr lang="en-US" dirty="0"/>
          </a:p>
          <a:p>
            <a:pPr lvl="1"/>
            <a:r>
              <a:rPr lang="en-US" dirty="0"/>
              <a:t>AP-42</a:t>
            </a:r>
          </a:p>
          <a:p>
            <a:pPr lvl="1"/>
            <a:r>
              <a:rPr lang="en-US" dirty="0"/>
              <a:t>WATER9 program</a:t>
            </a:r>
          </a:p>
          <a:p>
            <a:pPr lvl="1"/>
            <a:r>
              <a:rPr lang="en-US" dirty="0"/>
              <a:t>TANKS program</a:t>
            </a:r>
          </a:p>
          <a:p>
            <a:r>
              <a:rPr lang="en-US" dirty="0"/>
              <a:t>Perry's Chemical Engineer's Handbook; CRC Handbook of Chemistry and Physics; Lange's Handbook of Chemistry</a:t>
            </a:r>
          </a:p>
        </p:txBody>
      </p:sp>
    </p:spTree>
    <p:custDataLst>
      <p:tags r:id="rId1"/>
    </p:custDataLst>
    <p:extLst>
      <p:ext uri="{BB962C8B-B14F-4D97-AF65-F5344CB8AC3E}">
        <p14:creationId xmlns:p14="http://schemas.microsoft.com/office/powerpoint/2010/main" val="32190390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9941">
                                            <p:txEl>
                                              <p:pRg st="0" end="0"/>
                                            </p:txEl>
                                          </p:spTgt>
                                        </p:tgtEl>
                                        <p:attrNameLst>
                                          <p:attrName>style.visibility</p:attrName>
                                        </p:attrNameLst>
                                      </p:cBhvr>
                                      <p:to>
                                        <p:strVal val="visible"/>
                                      </p:to>
                                    </p:set>
                                    <p:anim calcmode="lin" valueType="num">
                                      <p:cBhvr>
                                        <p:cTn id="7" dur="500" fill="hold"/>
                                        <p:tgtEl>
                                          <p:spTgt spid="3994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994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9941">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9941">
                                            <p:txEl>
                                              <p:pRg st="1" end="1"/>
                                            </p:txEl>
                                          </p:spTgt>
                                        </p:tgtEl>
                                        <p:attrNameLst>
                                          <p:attrName>style.visibility</p:attrName>
                                        </p:attrNameLst>
                                      </p:cBhvr>
                                      <p:to>
                                        <p:strVal val="visible"/>
                                      </p:to>
                                    </p:set>
                                    <p:anim calcmode="lin" valueType="num">
                                      <p:cBhvr>
                                        <p:cTn id="12" dur="500" fill="hold"/>
                                        <p:tgtEl>
                                          <p:spTgt spid="39941">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9941">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9941">
                                            <p:txEl>
                                              <p:pRg st="1" end="1"/>
                                            </p:txEl>
                                          </p:spTgt>
                                        </p:tgtEl>
                                      </p:cBhvr>
                                    </p:animEffect>
                                  </p:childTnLst>
                                </p:cTn>
                              </p:par>
                            </p:childTnLst>
                          </p:cTn>
                        </p:par>
                      </p:childTnLst>
                    </p:cTn>
                  </p:par>
                  <p:par>
                    <p:cTn id="15" fill="hold">
                      <p:stCondLst>
                        <p:cond delay="indefinite"/>
                      </p:stCondLst>
                      <p:childTnLst>
                        <p:par>
                          <p:cTn id="16" fill="hold" nodeType="afterGroup">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39941">
                                            <p:txEl>
                                              <p:pRg st="2" end="2"/>
                                            </p:txEl>
                                          </p:spTgt>
                                        </p:tgtEl>
                                        <p:attrNameLst>
                                          <p:attrName>style.visibility</p:attrName>
                                        </p:attrNameLst>
                                      </p:cBhvr>
                                      <p:to>
                                        <p:strVal val="visible"/>
                                      </p:to>
                                    </p:set>
                                    <p:anim calcmode="lin" valueType="num">
                                      <p:cBhvr>
                                        <p:cTn id="19" dur="500" fill="hold"/>
                                        <p:tgtEl>
                                          <p:spTgt spid="39941">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9941">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9941">
                                            <p:txEl>
                                              <p:pRg st="2" end="2"/>
                                            </p:txEl>
                                          </p:spTgt>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39941">
                                            <p:txEl>
                                              <p:pRg st="3" end="3"/>
                                            </p:txEl>
                                          </p:spTgt>
                                        </p:tgtEl>
                                        <p:attrNameLst>
                                          <p:attrName>style.visibility</p:attrName>
                                        </p:attrNameLst>
                                      </p:cBhvr>
                                      <p:to>
                                        <p:strVal val="visible"/>
                                      </p:to>
                                    </p:set>
                                    <p:anim calcmode="lin" valueType="num">
                                      <p:cBhvr>
                                        <p:cTn id="24" dur="500" fill="hold"/>
                                        <p:tgtEl>
                                          <p:spTgt spid="39941">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9941">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9941">
                                            <p:txEl>
                                              <p:pRg st="3" end="3"/>
                                            </p:txEl>
                                          </p:spTgt>
                                        </p:tgtEl>
                                      </p:cBhvr>
                                    </p:animEffect>
                                  </p:childTnLst>
                                </p:cTn>
                              </p:par>
                            </p:childTnLst>
                          </p:cTn>
                        </p:par>
                      </p:childTnLst>
                    </p:cTn>
                  </p:par>
                  <p:par>
                    <p:cTn id="27" fill="hold">
                      <p:stCondLst>
                        <p:cond delay="indefinite"/>
                      </p:stCondLst>
                      <p:childTnLst>
                        <p:par>
                          <p:cTn id="28" fill="hold" nodeType="afterGroup">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39941">
                                            <p:txEl>
                                              <p:pRg st="4" end="4"/>
                                            </p:txEl>
                                          </p:spTgt>
                                        </p:tgtEl>
                                        <p:attrNameLst>
                                          <p:attrName>style.visibility</p:attrName>
                                        </p:attrNameLst>
                                      </p:cBhvr>
                                      <p:to>
                                        <p:strVal val="visible"/>
                                      </p:to>
                                    </p:set>
                                    <p:anim calcmode="lin" valueType="num">
                                      <p:cBhvr>
                                        <p:cTn id="31" dur="500" fill="hold"/>
                                        <p:tgtEl>
                                          <p:spTgt spid="39941">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9941">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39941">
                                            <p:txEl>
                                              <p:pRg st="4" end="4"/>
                                            </p:txEl>
                                          </p:spTgt>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39941">
                                            <p:txEl>
                                              <p:pRg st="5" end="5"/>
                                            </p:txEl>
                                          </p:spTgt>
                                        </p:tgtEl>
                                        <p:attrNameLst>
                                          <p:attrName>style.visibility</p:attrName>
                                        </p:attrNameLst>
                                      </p:cBhvr>
                                      <p:to>
                                        <p:strVal val="visible"/>
                                      </p:to>
                                    </p:set>
                                    <p:anim calcmode="lin" valueType="num">
                                      <p:cBhvr>
                                        <p:cTn id="36" dur="500" fill="hold"/>
                                        <p:tgtEl>
                                          <p:spTgt spid="39941">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39941">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39941">
                                            <p:txEl>
                                              <p:pRg st="5" end="5"/>
                                            </p:txEl>
                                          </p:spTgt>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39941">
                                            <p:txEl>
                                              <p:pRg st="6" end="6"/>
                                            </p:txEl>
                                          </p:spTgt>
                                        </p:tgtEl>
                                        <p:attrNameLst>
                                          <p:attrName>style.visibility</p:attrName>
                                        </p:attrNameLst>
                                      </p:cBhvr>
                                      <p:to>
                                        <p:strVal val="visible"/>
                                      </p:to>
                                    </p:set>
                                    <p:anim calcmode="lin" valueType="num">
                                      <p:cBhvr>
                                        <p:cTn id="41" dur="500" fill="hold"/>
                                        <p:tgtEl>
                                          <p:spTgt spid="39941">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39941">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39941">
                                            <p:txEl>
                                              <p:pRg st="6" end="6"/>
                                            </p:txEl>
                                          </p:spTgt>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39941">
                                            <p:txEl>
                                              <p:pRg st="7" end="7"/>
                                            </p:txEl>
                                          </p:spTgt>
                                        </p:tgtEl>
                                        <p:attrNameLst>
                                          <p:attrName>style.visibility</p:attrName>
                                        </p:attrNameLst>
                                      </p:cBhvr>
                                      <p:to>
                                        <p:strVal val="visible"/>
                                      </p:to>
                                    </p:set>
                                    <p:anim calcmode="lin" valueType="num">
                                      <p:cBhvr>
                                        <p:cTn id="46" dur="500" fill="hold"/>
                                        <p:tgtEl>
                                          <p:spTgt spid="39941">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39941">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39941">
                                            <p:txEl>
                                              <p:pRg st="7" end="7"/>
                                            </p:txEl>
                                          </p:spTgt>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39941">
                                            <p:txEl>
                                              <p:pRg st="8" end="8"/>
                                            </p:txEl>
                                          </p:spTgt>
                                        </p:tgtEl>
                                        <p:attrNameLst>
                                          <p:attrName>style.visibility</p:attrName>
                                        </p:attrNameLst>
                                      </p:cBhvr>
                                      <p:to>
                                        <p:strVal val="visible"/>
                                      </p:to>
                                    </p:set>
                                    <p:anim calcmode="lin" valueType="num">
                                      <p:cBhvr>
                                        <p:cTn id="51" dur="500" fill="hold"/>
                                        <p:tgtEl>
                                          <p:spTgt spid="39941">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39941">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39941">
                                            <p:txEl>
                                              <p:pRg st="8" end="8"/>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3" presetClass="entr" presetSubtype="0" fill="hold" grpId="0" nodeType="clickEffect">
                                  <p:stCondLst>
                                    <p:cond delay="0"/>
                                  </p:stCondLst>
                                  <p:childTnLst>
                                    <p:set>
                                      <p:cBhvr>
                                        <p:cTn id="57" dur="1" fill="hold">
                                          <p:stCondLst>
                                            <p:cond delay="0"/>
                                          </p:stCondLst>
                                        </p:cTn>
                                        <p:tgtEl>
                                          <p:spTgt spid="39941">
                                            <p:txEl>
                                              <p:pRg st="9" end="9"/>
                                            </p:txEl>
                                          </p:spTgt>
                                        </p:tgtEl>
                                        <p:attrNameLst>
                                          <p:attrName>style.visibility</p:attrName>
                                        </p:attrNameLst>
                                      </p:cBhvr>
                                      <p:to>
                                        <p:strVal val="visible"/>
                                      </p:to>
                                    </p:set>
                                    <p:anim calcmode="lin" valueType="num">
                                      <p:cBhvr>
                                        <p:cTn id="58" dur="500" fill="hold"/>
                                        <p:tgtEl>
                                          <p:spTgt spid="39941">
                                            <p:txEl>
                                              <p:pRg st="9" end="9"/>
                                            </p:txEl>
                                          </p:spTgt>
                                        </p:tgtEl>
                                        <p:attrNameLst>
                                          <p:attrName>ppt_w</p:attrName>
                                        </p:attrNameLst>
                                      </p:cBhvr>
                                      <p:tavLst>
                                        <p:tav tm="0">
                                          <p:val>
                                            <p:fltVal val="0"/>
                                          </p:val>
                                        </p:tav>
                                        <p:tav tm="100000">
                                          <p:val>
                                            <p:strVal val="#ppt_w"/>
                                          </p:val>
                                        </p:tav>
                                      </p:tavLst>
                                    </p:anim>
                                    <p:anim calcmode="lin" valueType="num">
                                      <p:cBhvr>
                                        <p:cTn id="59" dur="500" fill="hold"/>
                                        <p:tgtEl>
                                          <p:spTgt spid="39941">
                                            <p:txEl>
                                              <p:pRg st="9" end="9"/>
                                            </p:txEl>
                                          </p:spTgt>
                                        </p:tgtEl>
                                        <p:attrNameLst>
                                          <p:attrName>ppt_h</p:attrName>
                                        </p:attrNameLst>
                                      </p:cBhvr>
                                      <p:tavLst>
                                        <p:tav tm="0">
                                          <p:val>
                                            <p:fltVal val="0"/>
                                          </p:val>
                                        </p:tav>
                                        <p:tav tm="100000">
                                          <p:val>
                                            <p:strVal val="#ppt_h"/>
                                          </p:val>
                                        </p:tav>
                                      </p:tavLst>
                                    </p:anim>
                                    <p:animEffect transition="in" filter="fade">
                                      <p:cBhvr>
                                        <p:cTn id="60" dur="500"/>
                                        <p:tgtEl>
                                          <p:spTgt spid="3994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2F9C8722-65FD-114D-877C-0B7A2603E296}"/>
              </a:ext>
            </a:extLst>
          </p:cNvPr>
          <p:cNvSpPr>
            <a:spLocks noGrp="1"/>
          </p:cNvSpPr>
          <p:nvPr>
            <p:ph type="title"/>
          </p:nvPr>
        </p:nvSpPr>
        <p:spPr/>
        <p:txBody>
          <a:bodyPr/>
          <a:lstStyle/>
          <a:p>
            <a:r>
              <a:rPr lang="en-US" altLang="en-US" dirty="0"/>
              <a:t>Pollution Prevention (P2) Information</a:t>
            </a:r>
            <a:endParaRPr lang="en-US" dirty="0"/>
          </a:p>
        </p:txBody>
      </p:sp>
      <p:sp>
        <p:nvSpPr>
          <p:cNvPr id="9" name="Text Placeholder 8">
            <a:extLst>
              <a:ext uri="{FF2B5EF4-FFF2-40B4-BE49-F238E27FC236}">
                <a16:creationId xmlns:a16="http://schemas.microsoft.com/office/drawing/2014/main" id="{6DEA58A7-231C-4F42-B0C6-E0398F20A3C9}"/>
              </a:ext>
            </a:extLst>
          </p:cNvPr>
          <p:cNvSpPr>
            <a:spLocks noGrp="1"/>
          </p:cNvSpPr>
          <p:nvPr>
            <p:ph type="body" sz="quarter" idx="10"/>
          </p:nvPr>
        </p:nvSpPr>
        <p:spPr>
          <a:xfrm>
            <a:off x="481014" y="2260600"/>
            <a:ext cx="5337724" cy="3470275"/>
          </a:xfrm>
        </p:spPr>
        <p:txBody>
          <a:bodyPr/>
          <a:lstStyle/>
          <a:p>
            <a:r>
              <a:rPr lang="en-US" altLang="en-US" b="0" dirty="0"/>
              <a:t>Visit the </a:t>
            </a:r>
            <a:r>
              <a:rPr lang="en-US" altLang="en-US" dirty="0"/>
              <a:t>TRI Pollution Prevention web page</a:t>
            </a:r>
          </a:p>
          <a:p>
            <a:pPr lvl="1"/>
            <a:r>
              <a:rPr lang="en-US" dirty="0">
                <a:hlinkClick r:id="rId4"/>
              </a:rPr>
              <a:t>www.epa.gov/tri/p2</a:t>
            </a:r>
            <a:endParaRPr lang="en-US" dirty="0"/>
          </a:p>
          <a:p>
            <a:pPr indent="-228600"/>
            <a:r>
              <a:rPr lang="en-US" altLang="en-US" dirty="0"/>
              <a:t>P2 Reporting Guide</a:t>
            </a:r>
          </a:p>
          <a:p>
            <a:pPr marL="800100" lvl="1" indent="-342900"/>
            <a:r>
              <a:rPr lang="en-US" altLang="en-US" dirty="0">
                <a:hlinkClick r:id="rId5"/>
              </a:rPr>
              <a:t>https://guideme.epa.gov/ords/guideme_ext/f?p=guideme:gd:::::gd:p2_reporting_guide</a:t>
            </a:r>
            <a:r>
              <a:rPr lang="en-US" altLang="en-US" dirty="0"/>
              <a:t> </a:t>
            </a:r>
          </a:p>
        </p:txBody>
      </p:sp>
      <p:sp>
        <p:nvSpPr>
          <p:cNvPr id="19" name="Text Placeholder 18">
            <a:extLst>
              <a:ext uri="{FF2B5EF4-FFF2-40B4-BE49-F238E27FC236}">
                <a16:creationId xmlns:a16="http://schemas.microsoft.com/office/drawing/2014/main" id="{3F857420-CC05-064A-950F-E7CBF0DCD598}"/>
              </a:ext>
            </a:extLst>
          </p:cNvPr>
          <p:cNvSpPr>
            <a:spLocks noGrp="1"/>
          </p:cNvSpPr>
          <p:nvPr>
            <p:ph type="body" sz="quarter" idx="12"/>
          </p:nvPr>
        </p:nvSpPr>
        <p:spPr>
          <a:xfrm>
            <a:off x="6373261" y="2260599"/>
            <a:ext cx="5337725" cy="3470275"/>
          </a:xfrm>
        </p:spPr>
        <p:txBody>
          <a:bodyPr/>
          <a:lstStyle/>
          <a:p>
            <a:pPr>
              <a:spcBef>
                <a:spcPts val="1200"/>
              </a:spcBef>
              <a:spcAft>
                <a:spcPts val="600"/>
              </a:spcAft>
            </a:pPr>
            <a:r>
              <a:rPr lang="en-US" dirty="0"/>
              <a:t>P2 Resources Search Tool:</a:t>
            </a:r>
          </a:p>
          <a:p>
            <a:pPr lvl="1" indent="-342900"/>
            <a:r>
              <a:rPr lang="en-US" dirty="0">
                <a:hlinkClick r:id="rId6"/>
              </a:rPr>
              <a:t>https://www.epa.gov/p2/p2-resources-search</a:t>
            </a:r>
            <a:r>
              <a:rPr lang="en-US" dirty="0"/>
              <a:t> </a:t>
            </a:r>
          </a:p>
          <a:p>
            <a:r>
              <a:rPr lang="en-US" dirty="0"/>
              <a:t>Contact Info: </a:t>
            </a:r>
          </a:p>
          <a:p>
            <a:pPr lvl="1" indent="-342900"/>
            <a:r>
              <a:rPr lang="en-US" b="0" dirty="0"/>
              <a:t>Helpline: </a:t>
            </a:r>
            <a:r>
              <a:rPr lang="en-US" b="0" dirty="0">
                <a:hlinkClick r:id="rId7"/>
              </a:rPr>
              <a:t>https://www.epa.gov/p2/forms/contact-us-about-pollution-prevention#helpline</a:t>
            </a:r>
            <a:r>
              <a:rPr lang="en-US" b="0" dirty="0"/>
              <a:t> </a:t>
            </a:r>
          </a:p>
          <a:p>
            <a:pPr lvl="1" indent="-342900"/>
            <a:r>
              <a:rPr lang="en-US" b="0" dirty="0"/>
              <a:t>E-mail: </a:t>
            </a:r>
            <a:r>
              <a:rPr lang="en-US" b="0" dirty="0">
                <a:hlinkClick r:id="rId8"/>
              </a:rPr>
              <a:t>p2hub@epa.gov</a:t>
            </a:r>
            <a:r>
              <a:rPr lang="en-US" b="0" dirty="0"/>
              <a:t> </a:t>
            </a:r>
          </a:p>
          <a:p>
            <a:pPr lvl="1" indent="-342900"/>
            <a:r>
              <a:rPr lang="en-US" b="0" dirty="0"/>
              <a:t>Phone: (202) 566-0799</a:t>
            </a:r>
          </a:p>
        </p:txBody>
      </p:sp>
      <p:sp>
        <p:nvSpPr>
          <p:cNvPr id="103427" name="Rectangle 2"/>
          <p:cNvSpPr>
            <a:spLocks noChangeArrowheads="1"/>
          </p:cNvSpPr>
          <p:nvPr/>
        </p:nvSpPr>
        <p:spPr bwMode="auto">
          <a:xfrm>
            <a:off x="2203364" y="7242973"/>
            <a:ext cx="1908179" cy="457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2404"/>
          </a:p>
        </p:txBody>
      </p:sp>
      <p:sp>
        <p:nvSpPr>
          <p:cNvPr id="103428" name="Rectangle 3"/>
          <p:cNvSpPr>
            <a:spLocks noChangeArrowheads="1"/>
          </p:cNvSpPr>
          <p:nvPr/>
        </p:nvSpPr>
        <p:spPr bwMode="auto">
          <a:xfrm>
            <a:off x="4645499" y="7242973"/>
            <a:ext cx="2901003" cy="457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defRPr/>
            </a:pPr>
            <a:endParaRPr lang="en-US" altLang="en-US" sz="2404"/>
          </a:p>
        </p:txBody>
      </p:sp>
    </p:spTree>
    <p:custDataLst>
      <p:tags r:id="rId1"/>
    </p:custDataLst>
    <p:extLst>
      <p:ext uri="{BB962C8B-B14F-4D97-AF65-F5344CB8AC3E}">
        <p14:creationId xmlns:p14="http://schemas.microsoft.com/office/powerpoint/2010/main" val="11910463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ChangeArrowheads="1"/>
          </p:cNvSpPr>
          <p:nvPr>
            <p:ph type="title"/>
          </p:nvPr>
        </p:nvSpPr>
        <p:spPr/>
        <p:txBody>
          <a:bodyPr/>
          <a:lstStyle/>
          <a:p>
            <a:r>
              <a:rPr lang="en-US" altLang="en-US"/>
              <a:t>TRI Contact Information</a:t>
            </a:r>
          </a:p>
        </p:txBody>
      </p:sp>
      <p:sp>
        <p:nvSpPr>
          <p:cNvPr id="41989" name="Rectangle 3"/>
          <p:cNvSpPr>
            <a:spLocks noGrp="1" noChangeArrowheads="1"/>
          </p:cNvSpPr>
          <p:nvPr>
            <p:ph type="body" sz="quarter" idx="11"/>
          </p:nvPr>
        </p:nvSpPr>
        <p:spPr/>
        <p:txBody>
          <a:bodyPr/>
          <a:lstStyle/>
          <a:p>
            <a:r>
              <a:rPr lang="en-US" altLang="en-US" dirty="0"/>
              <a:t>TRI Technical Support</a:t>
            </a:r>
          </a:p>
          <a:p>
            <a:pPr lvl="1"/>
            <a:r>
              <a:rPr lang="en-US" altLang="en-US" dirty="0"/>
              <a:t>For technical questions related to TRI-MEweb and the Central Data Exchange (CDX), please contact the CDX Hotline at helpdesk@epacdx.net or call toll-free at (888) 890-1995.</a:t>
            </a:r>
          </a:p>
          <a:p>
            <a:r>
              <a:rPr lang="en-US" altLang="en-US" dirty="0"/>
              <a:t>TRI Information Center</a:t>
            </a:r>
          </a:p>
          <a:p>
            <a:pPr lvl="1"/>
            <a:r>
              <a:rPr lang="en-US" altLang="en-US" dirty="0"/>
              <a:t>Provides a toll free number that facilities may call to obtain guidance on TRI reporting requirements and help on completing the TRI reporting forms</a:t>
            </a:r>
          </a:p>
          <a:p>
            <a:pPr lvl="1"/>
            <a:r>
              <a:rPr lang="en-US" altLang="en-US" dirty="0"/>
              <a:t>The number is (800) 424-9346.  Callers in the Washington, D.C. metropolitan area call (703) 348-5070.  The TDD is (800) 553-7672.</a:t>
            </a:r>
          </a:p>
          <a:p>
            <a:r>
              <a:rPr lang="en-US" altLang="en-US" dirty="0"/>
              <a:t>TRI Regional Coordinators</a:t>
            </a:r>
          </a:p>
          <a:p>
            <a:pPr marL="693738" lvl="1" indent="-342900"/>
            <a:r>
              <a:rPr lang="en-US" dirty="0">
                <a:hlinkClick r:id="rId4"/>
              </a:rPr>
              <a:t>https://www.epa.gov/toxics-release-inventory-tri-program/tri-regional-coordinators</a:t>
            </a:r>
            <a:endParaRPr lang="en-US" altLang="en-US" dirty="0"/>
          </a:p>
        </p:txBody>
      </p:sp>
    </p:spTree>
    <p:custDataLst>
      <p:tags r:id="rId1"/>
    </p:custDataLst>
    <p:extLst>
      <p:ext uri="{BB962C8B-B14F-4D97-AF65-F5344CB8AC3E}">
        <p14:creationId xmlns:p14="http://schemas.microsoft.com/office/powerpoint/2010/main" val="1299743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1989">
                                            <p:txEl>
                                              <p:pRg st="0" end="0"/>
                                            </p:txEl>
                                          </p:spTgt>
                                        </p:tgtEl>
                                        <p:attrNameLst>
                                          <p:attrName>style.visibility</p:attrName>
                                        </p:attrNameLst>
                                      </p:cBhvr>
                                      <p:to>
                                        <p:strVal val="visible"/>
                                      </p:to>
                                    </p:set>
                                    <p:anim calcmode="lin" valueType="num">
                                      <p:cBhvr>
                                        <p:cTn id="7" dur="500" fill="hold"/>
                                        <p:tgtEl>
                                          <p:spTgt spid="4198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198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1989">
                                            <p:txEl>
                                              <p:pRg st="0" end="0"/>
                                            </p:txEl>
                                          </p:spTgt>
                                        </p:tgtEl>
                                      </p:cBhvr>
                                    </p:animEffect>
                                  </p:childTnLst>
                                </p:cTn>
                              </p:par>
                            </p:childTnLst>
                          </p:cTn>
                        </p:par>
                        <p:par>
                          <p:cTn id="10" fill="hold" nodeType="afterGroup">
                            <p:stCondLst>
                              <p:cond delay="500"/>
                            </p:stCondLst>
                            <p:childTnLst>
                              <p:par>
                                <p:cTn id="11" presetID="53" presetClass="entr" presetSubtype="0" fill="hold" nodeType="afterEffect">
                                  <p:stCondLst>
                                    <p:cond delay="0"/>
                                  </p:stCondLst>
                                  <p:childTnLst>
                                    <p:set>
                                      <p:cBhvr>
                                        <p:cTn id="12" dur="1" fill="hold">
                                          <p:stCondLst>
                                            <p:cond delay="0"/>
                                          </p:stCondLst>
                                        </p:cTn>
                                        <p:tgtEl>
                                          <p:spTgt spid="41989">
                                            <p:txEl>
                                              <p:pRg st="1" end="1"/>
                                            </p:txEl>
                                          </p:spTgt>
                                        </p:tgtEl>
                                        <p:attrNameLst>
                                          <p:attrName>style.visibility</p:attrName>
                                        </p:attrNameLst>
                                      </p:cBhvr>
                                      <p:to>
                                        <p:strVal val="visible"/>
                                      </p:to>
                                    </p:set>
                                    <p:anim calcmode="lin" valueType="num">
                                      <p:cBhvr>
                                        <p:cTn id="13" dur="500" fill="hold"/>
                                        <p:tgtEl>
                                          <p:spTgt spid="41989">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1989">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41989">
                                            <p:txEl>
                                              <p:pRg st="1" end="1"/>
                                            </p:txEl>
                                          </p:spTgt>
                                        </p:tgtEl>
                                      </p:cBhvr>
                                    </p:animEffect>
                                  </p:childTnLst>
                                </p:cTn>
                              </p:par>
                            </p:childTnLst>
                          </p:cTn>
                        </p:par>
                        <p:par>
                          <p:cTn id="16" fill="hold" nodeType="afterGroup">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41989">
                                            <p:txEl>
                                              <p:pRg st="2" end="2"/>
                                            </p:txEl>
                                          </p:spTgt>
                                        </p:tgtEl>
                                        <p:attrNameLst>
                                          <p:attrName>style.visibility</p:attrName>
                                        </p:attrNameLst>
                                      </p:cBhvr>
                                      <p:to>
                                        <p:strVal val="visible"/>
                                      </p:to>
                                    </p:set>
                                    <p:anim calcmode="lin" valueType="num">
                                      <p:cBhvr>
                                        <p:cTn id="19" dur="500" fill="hold"/>
                                        <p:tgtEl>
                                          <p:spTgt spid="41989">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1989">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41989">
                                            <p:txEl>
                                              <p:pRg st="2" end="2"/>
                                            </p:txEl>
                                          </p:spTgt>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41989">
                                            <p:txEl>
                                              <p:pRg st="3" end="3"/>
                                            </p:txEl>
                                          </p:spTgt>
                                        </p:tgtEl>
                                        <p:attrNameLst>
                                          <p:attrName>style.visibility</p:attrName>
                                        </p:attrNameLst>
                                      </p:cBhvr>
                                      <p:to>
                                        <p:strVal val="visible"/>
                                      </p:to>
                                    </p:set>
                                    <p:anim calcmode="lin" valueType="num">
                                      <p:cBhvr>
                                        <p:cTn id="24" dur="500" fill="hold"/>
                                        <p:tgtEl>
                                          <p:spTgt spid="41989">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41989">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41989">
                                            <p:txEl>
                                              <p:pRg st="3" end="3"/>
                                            </p:txEl>
                                          </p:spTgt>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41989">
                                            <p:txEl>
                                              <p:pRg st="4" end="4"/>
                                            </p:txEl>
                                          </p:spTgt>
                                        </p:tgtEl>
                                        <p:attrNameLst>
                                          <p:attrName>style.visibility</p:attrName>
                                        </p:attrNameLst>
                                      </p:cBhvr>
                                      <p:to>
                                        <p:strVal val="visible"/>
                                      </p:to>
                                    </p:set>
                                    <p:anim calcmode="lin" valueType="num">
                                      <p:cBhvr>
                                        <p:cTn id="29" dur="500" fill="hold"/>
                                        <p:tgtEl>
                                          <p:spTgt spid="41989">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41989">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41989">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grpId="0" nodeType="clickEffect">
                                  <p:stCondLst>
                                    <p:cond delay="0"/>
                                  </p:stCondLst>
                                  <p:childTnLst>
                                    <p:set>
                                      <p:cBhvr>
                                        <p:cTn id="35" dur="1" fill="hold">
                                          <p:stCondLst>
                                            <p:cond delay="0"/>
                                          </p:stCondLst>
                                        </p:cTn>
                                        <p:tgtEl>
                                          <p:spTgt spid="41989">
                                            <p:txEl>
                                              <p:pRg st="5" end="5"/>
                                            </p:txEl>
                                          </p:spTgt>
                                        </p:tgtEl>
                                        <p:attrNameLst>
                                          <p:attrName>style.visibility</p:attrName>
                                        </p:attrNameLst>
                                      </p:cBhvr>
                                      <p:to>
                                        <p:strVal val="visible"/>
                                      </p:to>
                                    </p:set>
                                    <p:anim calcmode="lin" valueType="num">
                                      <p:cBhvr>
                                        <p:cTn id="36" dur="500" fill="hold"/>
                                        <p:tgtEl>
                                          <p:spTgt spid="41989">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41989">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41989">
                                            <p:txEl>
                                              <p:pRg st="5" end="5"/>
                                            </p:txEl>
                                          </p:spTgt>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41989">
                                            <p:txEl>
                                              <p:pRg st="6" end="6"/>
                                            </p:txEl>
                                          </p:spTgt>
                                        </p:tgtEl>
                                        <p:attrNameLst>
                                          <p:attrName>style.visibility</p:attrName>
                                        </p:attrNameLst>
                                      </p:cBhvr>
                                      <p:to>
                                        <p:strVal val="visible"/>
                                      </p:to>
                                    </p:set>
                                    <p:anim calcmode="lin" valueType="num">
                                      <p:cBhvr>
                                        <p:cTn id="41" dur="500" fill="hold"/>
                                        <p:tgtEl>
                                          <p:spTgt spid="41989">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41989">
                                            <p:txEl>
                                              <p:pRg st="6" end="6"/>
                                            </p:txEl>
                                          </p:spTgt>
                                        </p:tgtEl>
                                        <p:attrNameLst>
                                          <p:attrName>ppt_h</p:attrName>
                                        </p:attrNameLst>
                                      </p:cBhvr>
                                      <p:tavLst>
                                        <p:tav tm="0">
                                          <p:val>
                                            <p:fltVal val="0"/>
                                          </p:val>
                                        </p:tav>
                                        <p:tav tm="100000">
                                          <p:val>
                                            <p:strVal val="#ppt_h"/>
                                          </p:val>
                                        </p:tav>
                                      </p:tavLst>
                                    </p:anim>
                                    <p:animEffect transition="in" filter="fade">
                                      <p:cBhvr>
                                        <p:cTn id="43" dur="500"/>
                                        <p:tgtEl>
                                          <p:spTgt spid="4198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1344025" y="1417367"/>
            <a:ext cx="6333781" cy="573371"/>
          </a:xfrm>
        </p:spPr>
        <p:txBody>
          <a:bodyPr/>
          <a:lstStyle/>
          <a:p>
            <a:r>
              <a:rPr lang="en-US" dirty="0"/>
              <a:t>SECTION V: </a:t>
            </a:r>
            <a:r>
              <a:rPr lang="en-US" b="0" dirty="0"/>
              <a:t>TRI-</a:t>
            </a:r>
            <a:r>
              <a:rPr lang="en-US" b="0" dirty="0" err="1"/>
              <a:t>MEweb</a:t>
            </a:r>
            <a:endParaRPr lang="en-US" b="0" dirty="0"/>
          </a:p>
        </p:txBody>
      </p:sp>
    </p:spTree>
    <p:custDataLst>
      <p:tags r:id="rId1"/>
    </p:custDataLst>
    <p:extLst>
      <p:ext uri="{BB962C8B-B14F-4D97-AF65-F5344CB8AC3E}">
        <p14:creationId xmlns:p14="http://schemas.microsoft.com/office/powerpoint/2010/main" val="26845831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2"/>
          <p:cNvSpPr>
            <a:spLocks noGrp="1" noChangeArrowheads="1"/>
          </p:cNvSpPr>
          <p:nvPr>
            <p:ph type="title"/>
          </p:nvPr>
        </p:nvSpPr>
        <p:spPr/>
        <p:txBody>
          <a:bodyPr/>
          <a:lstStyle/>
          <a:p>
            <a:r>
              <a:rPr lang="en-US" altLang="en-US"/>
              <a:t>TRI-MEweb and Submitting Via CDX</a:t>
            </a:r>
          </a:p>
        </p:txBody>
      </p:sp>
      <p:sp>
        <p:nvSpPr>
          <p:cNvPr id="44037" name="Rectangle 3"/>
          <p:cNvSpPr>
            <a:spLocks noGrp="1" noChangeArrowheads="1"/>
          </p:cNvSpPr>
          <p:nvPr>
            <p:ph type="body" sz="quarter" idx="10"/>
          </p:nvPr>
        </p:nvSpPr>
        <p:spPr>
          <a:xfrm>
            <a:off x="1776753" y="1734532"/>
            <a:ext cx="10325600" cy="3996343"/>
          </a:xfrm>
        </p:spPr>
        <p:txBody>
          <a:bodyPr/>
          <a:lstStyle/>
          <a:p>
            <a:r>
              <a:rPr lang="en-US" altLang="en-US" dirty="0"/>
              <a:t>Electronic filing via TRI-</a:t>
            </a:r>
            <a:r>
              <a:rPr lang="en-US" altLang="en-US" dirty="0" err="1"/>
              <a:t>MEweb</a:t>
            </a:r>
            <a:r>
              <a:rPr lang="en-US" altLang="en-US" dirty="0"/>
              <a:t> is required</a:t>
            </a:r>
          </a:p>
          <a:p>
            <a:pPr lvl="1"/>
            <a:r>
              <a:rPr lang="en-US" altLang="en-US" dirty="0"/>
              <a:t>No paper submissions are accepted (except for trade secrets), including revisions and withdrawals.</a:t>
            </a:r>
          </a:p>
          <a:p>
            <a:pPr lvl="1"/>
            <a:r>
              <a:rPr lang="en-US" altLang="en-US" dirty="0"/>
              <a:t>TRI-</a:t>
            </a:r>
            <a:r>
              <a:rPr lang="en-US" altLang="en-US" dirty="0" err="1"/>
              <a:t>MEweb</a:t>
            </a:r>
            <a:r>
              <a:rPr lang="en-US" altLang="en-US" dirty="0"/>
              <a:t> supports new reporting, revisions &amp; withdrawals for RY 1991 – current year.</a:t>
            </a:r>
          </a:p>
          <a:p>
            <a:pPr lvl="1"/>
            <a:r>
              <a:rPr lang="en-US" altLang="en-US" dirty="0"/>
              <a:t>TRI-MEweb resources including tutorials are available to help users at: </a:t>
            </a:r>
          </a:p>
          <a:p>
            <a:pPr lvl="2"/>
            <a:r>
              <a:rPr lang="en-US" altLang="en-US" i="0" u="sng" dirty="0">
                <a:hlinkClick r:id="rId4"/>
              </a:rPr>
              <a:t>https://www.epa.gov/toxics-release-inventory-tri-program/electronic-submission-tri-reporting-forms</a:t>
            </a:r>
            <a:r>
              <a:rPr lang="en-US" altLang="en-US" i="0" u="sng" dirty="0"/>
              <a:t> </a:t>
            </a:r>
          </a:p>
          <a:p>
            <a:r>
              <a:rPr lang="en-US" altLang="en-US" dirty="0"/>
              <a:t>Use hard-copy form only for trade secret reporting</a:t>
            </a:r>
          </a:p>
          <a:p>
            <a:pPr lvl="1"/>
            <a:r>
              <a:rPr lang="en-US" altLang="en-US" dirty="0"/>
              <a:t>Information about trade secret reporting at:</a:t>
            </a:r>
          </a:p>
          <a:p>
            <a:pPr lvl="2"/>
            <a:r>
              <a:rPr lang="en-US" altLang="en-US" i="0" dirty="0">
                <a:hlinkClick r:id="rId5"/>
              </a:rPr>
              <a:t>https://guideme.epa.gov/ords/guideme_ext/f?p=guideme:rfi:::::rfi:apx_a</a:t>
            </a:r>
            <a:endParaRPr lang="en-US" altLang="en-US" i="0" dirty="0"/>
          </a:p>
          <a:p>
            <a:r>
              <a:rPr lang="en-US" dirty="0"/>
              <a:t>All TRI reports must be prepared and certified by July 1st following the calendar year’s activities (aka Reporting Year (RY))</a:t>
            </a:r>
          </a:p>
          <a:p>
            <a:pPr lvl="1"/>
            <a:r>
              <a:rPr lang="en-US" dirty="0"/>
              <a:t>July 1, 2023 deadline for RY 2022 (January 1 - December 31, 2022) activities</a:t>
            </a:r>
          </a:p>
          <a:p>
            <a:endParaRPr lang="en-US" altLang="en-US" dirty="0"/>
          </a:p>
        </p:txBody>
      </p:sp>
      <p:sp>
        <p:nvSpPr>
          <p:cNvPr id="12" name="Oval 11">
            <a:extLst>
              <a:ext uri="{FF2B5EF4-FFF2-40B4-BE49-F238E27FC236}">
                <a16:creationId xmlns:a16="http://schemas.microsoft.com/office/drawing/2014/main" id="{F5499738-0BE5-1041-A3CF-6EE7E3674185}"/>
              </a:ext>
            </a:extLst>
          </p:cNvPr>
          <p:cNvSpPr/>
          <p:nvPr/>
        </p:nvSpPr>
        <p:spPr>
          <a:xfrm>
            <a:off x="480766" y="1734532"/>
            <a:ext cx="1149773" cy="114977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13" name="Oval 12">
            <a:extLst>
              <a:ext uri="{FF2B5EF4-FFF2-40B4-BE49-F238E27FC236}">
                <a16:creationId xmlns:a16="http://schemas.microsoft.com/office/drawing/2014/main" id="{B01EF485-AE5E-E24E-AE01-85F1A98146FE}"/>
              </a:ext>
            </a:extLst>
          </p:cNvPr>
          <p:cNvSpPr/>
          <p:nvPr/>
        </p:nvSpPr>
        <p:spPr>
          <a:xfrm>
            <a:off x="511105" y="3429000"/>
            <a:ext cx="1149773" cy="114977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9" name="Picture 8">
            <a:extLst>
              <a:ext uri="{FF2B5EF4-FFF2-40B4-BE49-F238E27FC236}">
                <a16:creationId xmlns:a16="http://schemas.microsoft.com/office/drawing/2014/main" id="{1375AC54-B792-7649-9E74-FCB92C0983B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43629" y="3661150"/>
            <a:ext cx="713550" cy="678375"/>
          </a:xfrm>
          <a:prstGeom prst="rect">
            <a:avLst/>
          </a:prstGeom>
        </p:spPr>
      </p:pic>
      <p:pic>
        <p:nvPicPr>
          <p:cNvPr id="10" name="Picture 9">
            <a:extLst>
              <a:ext uri="{FF2B5EF4-FFF2-40B4-BE49-F238E27FC236}">
                <a16:creationId xmlns:a16="http://schemas.microsoft.com/office/drawing/2014/main" id="{78789F17-7207-354A-AC4D-12A419FDF0D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26980" y="1995572"/>
            <a:ext cx="861195" cy="561649"/>
          </a:xfrm>
          <a:prstGeom prst="rect">
            <a:avLst/>
          </a:prstGeom>
        </p:spPr>
      </p:pic>
    </p:spTree>
    <p:custDataLst>
      <p:tags r:id="rId1"/>
    </p:custDataLst>
    <p:extLst>
      <p:ext uri="{BB962C8B-B14F-4D97-AF65-F5344CB8AC3E}">
        <p14:creationId xmlns:p14="http://schemas.microsoft.com/office/powerpoint/2010/main" val="17663894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4037">
                                            <p:txEl>
                                              <p:pRg st="0" end="0"/>
                                            </p:txEl>
                                          </p:spTgt>
                                        </p:tgtEl>
                                        <p:attrNameLst>
                                          <p:attrName>style.visibility</p:attrName>
                                        </p:attrNameLst>
                                      </p:cBhvr>
                                      <p:to>
                                        <p:strVal val="visible"/>
                                      </p:to>
                                    </p:set>
                                    <p:anim calcmode="lin" valueType="num">
                                      <p:cBhvr>
                                        <p:cTn id="7" dur="500" fill="hold"/>
                                        <p:tgtEl>
                                          <p:spTgt spid="4403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403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4037">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037">
                                            <p:txEl>
                                              <p:pRg st="1" end="1"/>
                                            </p:txEl>
                                          </p:spTgt>
                                        </p:tgtEl>
                                        <p:attrNameLst>
                                          <p:attrName>style.visibility</p:attrName>
                                        </p:attrNameLst>
                                      </p:cBhvr>
                                      <p:to>
                                        <p:strVal val="visible"/>
                                      </p:to>
                                    </p:set>
                                    <p:anim calcmode="lin" valueType="num">
                                      <p:cBhvr>
                                        <p:cTn id="12" dur="500" fill="hold"/>
                                        <p:tgtEl>
                                          <p:spTgt spid="44037">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44037">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44037">
                                            <p:txEl>
                                              <p:pRg st="1" end="1"/>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037">
                                            <p:txEl>
                                              <p:pRg st="2" end="2"/>
                                            </p:txEl>
                                          </p:spTgt>
                                        </p:tgtEl>
                                        <p:attrNameLst>
                                          <p:attrName>style.visibility</p:attrName>
                                        </p:attrNameLst>
                                      </p:cBhvr>
                                      <p:to>
                                        <p:strVal val="visible"/>
                                      </p:to>
                                    </p:set>
                                    <p:anim calcmode="lin" valueType="num">
                                      <p:cBhvr>
                                        <p:cTn id="17" dur="500" fill="hold"/>
                                        <p:tgtEl>
                                          <p:spTgt spid="44037">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44037">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44037">
                                            <p:txEl>
                                              <p:pRg st="2" end="2"/>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4037">
                                            <p:txEl>
                                              <p:pRg st="3" end="3"/>
                                            </p:txEl>
                                          </p:spTgt>
                                        </p:tgtEl>
                                        <p:attrNameLst>
                                          <p:attrName>style.visibility</p:attrName>
                                        </p:attrNameLst>
                                      </p:cBhvr>
                                      <p:to>
                                        <p:strVal val="visible"/>
                                      </p:to>
                                    </p:set>
                                    <p:anim calcmode="lin" valueType="num">
                                      <p:cBhvr>
                                        <p:cTn id="22" dur="500" fill="hold"/>
                                        <p:tgtEl>
                                          <p:spTgt spid="44037">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44037">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44037">
                                            <p:txEl>
                                              <p:pRg st="3" end="3"/>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4037">
                                            <p:txEl>
                                              <p:pRg st="4" end="4"/>
                                            </p:txEl>
                                          </p:spTgt>
                                        </p:tgtEl>
                                        <p:attrNameLst>
                                          <p:attrName>style.visibility</p:attrName>
                                        </p:attrNameLst>
                                      </p:cBhvr>
                                      <p:to>
                                        <p:strVal val="visible"/>
                                      </p:to>
                                    </p:set>
                                    <p:anim calcmode="lin" valueType="num">
                                      <p:cBhvr>
                                        <p:cTn id="27" dur="500" fill="hold"/>
                                        <p:tgtEl>
                                          <p:spTgt spid="44037">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44037">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44037">
                                            <p:txEl>
                                              <p:pRg st="4" end="4"/>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4037">
                                            <p:txEl>
                                              <p:pRg st="5" end="5"/>
                                            </p:txEl>
                                          </p:spTgt>
                                        </p:tgtEl>
                                        <p:attrNameLst>
                                          <p:attrName>style.visibility</p:attrName>
                                        </p:attrNameLst>
                                      </p:cBhvr>
                                      <p:to>
                                        <p:strVal val="visible"/>
                                      </p:to>
                                    </p:set>
                                    <p:anim calcmode="lin" valueType="num">
                                      <p:cBhvr>
                                        <p:cTn id="34" dur="500" fill="hold"/>
                                        <p:tgtEl>
                                          <p:spTgt spid="44037">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44037">
                                            <p:txEl>
                                              <p:pRg st="5" end="5"/>
                                            </p:txEl>
                                          </p:spTgt>
                                        </p:tgtEl>
                                        <p:attrNameLst>
                                          <p:attrName>ppt_h</p:attrName>
                                        </p:attrNameLst>
                                      </p:cBhvr>
                                      <p:tavLst>
                                        <p:tav tm="0">
                                          <p:val>
                                            <p:fltVal val="0"/>
                                          </p:val>
                                        </p:tav>
                                        <p:tav tm="100000">
                                          <p:val>
                                            <p:strVal val="#ppt_h"/>
                                          </p:val>
                                        </p:tav>
                                      </p:tavLst>
                                    </p:anim>
                                    <p:animEffect transition="in" filter="fade">
                                      <p:cBhvr>
                                        <p:cTn id="36" dur="500"/>
                                        <p:tgtEl>
                                          <p:spTgt spid="44037">
                                            <p:txEl>
                                              <p:pRg st="5" end="5"/>
                                            </p:txEl>
                                          </p:spTgt>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4037">
                                            <p:txEl>
                                              <p:pRg st="6" end="6"/>
                                            </p:txEl>
                                          </p:spTgt>
                                        </p:tgtEl>
                                        <p:attrNameLst>
                                          <p:attrName>style.visibility</p:attrName>
                                        </p:attrNameLst>
                                      </p:cBhvr>
                                      <p:to>
                                        <p:strVal val="visible"/>
                                      </p:to>
                                    </p:set>
                                    <p:anim calcmode="lin" valueType="num">
                                      <p:cBhvr>
                                        <p:cTn id="39" dur="500" fill="hold"/>
                                        <p:tgtEl>
                                          <p:spTgt spid="44037">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44037">
                                            <p:txEl>
                                              <p:pRg st="6" end="6"/>
                                            </p:txEl>
                                          </p:spTgt>
                                        </p:tgtEl>
                                        <p:attrNameLst>
                                          <p:attrName>ppt_h</p:attrName>
                                        </p:attrNameLst>
                                      </p:cBhvr>
                                      <p:tavLst>
                                        <p:tav tm="0">
                                          <p:val>
                                            <p:fltVal val="0"/>
                                          </p:val>
                                        </p:tav>
                                        <p:tav tm="100000">
                                          <p:val>
                                            <p:strVal val="#ppt_h"/>
                                          </p:val>
                                        </p:tav>
                                      </p:tavLst>
                                    </p:anim>
                                    <p:animEffect transition="in" filter="fade">
                                      <p:cBhvr>
                                        <p:cTn id="41" dur="500"/>
                                        <p:tgtEl>
                                          <p:spTgt spid="44037">
                                            <p:txEl>
                                              <p:pRg st="6" end="6"/>
                                            </p:txEl>
                                          </p:spTgt>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4037">
                                            <p:txEl>
                                              <p:pRg st="7" end="7"/>
                                            </p:txEl>
                                          </p:spTgt>
                                        </p:tgtEl>
                                        <p:attrNameLst>
                                          <p:attrName>style.visibility</p:attrName>
                                        </p:attrNameLst>
                                      </p:cBhvr>
                                      <p:to>
                                        <p:strVal val="visible"/>
                                      </p:to>
                                    </p:set>
                                    <p:anim calcmode="lin" valueType="num">
                                      <p:cBhvr>
                                        <p:cTn id="44" dur="500" fill="hold"/>
                                        <p:tgtEl>
                                          <p:spTgt spid="44037">
                                            <p:txEl>
                                              <p:pRg st="7" end="7"/>
                                            </p:txEl>
                                          </p:spTgt>
                                        </p:tgtEl>
                                        <p:attrNameLst>
                                          <p:attrName>ppt_w</p:attrName>
                                        </p:attrNameLst>
                                      </p:cBhvr>
                                      <p:tavLst>
                                        <p:tav tm="0">
                                          <p:val>
                                            <p:fltVal val="0"/>
                                          </p:val>
                                        </p:tav>
                                        <p:tav tm="100000">
                                          <p:val>
                                            <p:strVal val="#ppt_w"/>
                                          </p:val>
                                        </p:tav>
                                      </p:tavLst>
                                    </p:anim>
                                    <p:anim calcmode="lin" valueType="num">
                                      <p:cBhvr>
                                        <p:cTn id="45" dur="500" fill="hold"/>
                                        <p:tgtEl>
                                          <p:spTgt spid="44037">
                                            <p:txEl>
                                              <p:pRg st="7" end="7"/>
                                            </p:txEl>
                                          </p:spTgt>
                                        </p:tgtEl>
                                        <p:attrNameLst>
                                          <p:attrName>ppt_h</p:attrName>
                                        </p:attrNameLst>
                                      </p:cBhvr>
                                      <p:tavLst>
                                        <p:tav tm="0">
                                          <p:val>
                                            <p:fltVal val="0"/>
                                          </p:val>
                                        </p:tav>
                                        <p:tav tm="100000">
                                          <p:val>
                                            <p:strVal val="#ppt_h"/>
                                          </p:val>
                                        </p:tav>
                                      </p:tavLst>
                                    </p:anim>
                                    <p:animEffect transition="in" filter="fade">
                                      <p:cBhvr>
                                        <p:cTn id="46" dur="500"/>
                                        <p:tgtEl>
                                          <p:spTgt spid="44037">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44037">
                                            <p:txEl>
                                              <p:pRg st="8" end="8"/>
                                            </p:txEl>
                                          </p:spTgt>
                                        </p:tgtEl>
                                        <p:attrNameLst>
                                          <p:attrName>style.visibility</p:attrName>
                                        </p:attrNameLst>
                                      </p:cBhvr>
                                      <p:to>
                                        <p:strVal val="visible"/>
                                      </p:to>
                                    </p:set>
                                    <p:anim calcmode="lin" valueType="num">
                                      <p:cBhvr>
                                        <p:cTn id="51" dur="500" fill="hold"/>
                                        <p:tgtEl>
                                          <p:spTgt spid="44037">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44037">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44037">
                                            <p:txEl>
                                              <p:pRg st="8" end="8"/>
                                            </p:txEl>
                                          </p:spTgt>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4037">
                                            <p:txEl>
                                              <p:pRg st="9" end="9"/>
                                            </p:txEl>
                                          </p:spTgt>
                                        </p:tgtEl>
                                        <p:attrNameLst>
                                          <p:attrName>style.visibility</p:attrName>
                                        </p:attrNameLst>
                                      </p:cBhvr>
                                      <p:to>
                                        <p:strVal val="visible"/>
                                      </p:to>
                                    </p:set>
                                    <p:anim calcmode="lin" valueType="num">
                                      <p:cBhvr>
                                        <p:cTn id="56" dur="500" fill="hold"/>
                                        <p:tgtEl>
                                          <p:spTgt spid="44037">
                                            <p:txEl>
                                              <p:pRg st="9" end="9"/>
                                            </p:txEl>
                                          </p:spTgt>
                                        </p:tgtEl>
                                        <p:attrNameLst>
                                          <p:attrName>ppt_w</p:attrName>
                                        </p:attrNameLst>
                                      </p:cBhvr>
                                      <p:tavLst>
                                        <p:tav tm="0">
                                          <p:val>
                                            <p:fltVal val="0"/>
                                          </p:val>
                                        </p:tav>
                                        <p:tav tm="100000">
                                          <p:val>
                                            <p:strVal val="#ppt_w"/>
                                          </p:val>
                                        </p:tav>
                                      </p:tavLst>
                                    </p:anim>
                                    <p:anim calcmode="lin" valueType="num">
                                      <p:cBhvr>
                                        <p:cTn id="57" dur="500" fill="hold"/>
                                        <p:tgtEl>
                                          <p:spTgt spid="44037">
                                            <p:txEl>
                                              <p:pRg st="9" end="9"/>
                                            </p:txEl>
                                          </p:spTgt>
                                        </p:tgtEl>
                                        <p:attrNameLst>
                                          <p:attrName>ppt_h</p:attrName>
                                        </p:attrNameLst>
                                      </p:cBhvr>
                                      <p:tavLst>
                                        <p:tav tm="0">
                                          <p:val>
                                            <p:fltVal val="0"/>
                                          </p:val>
                                        </p:tav>
                                        <p:tav tm="100000">
                                          <p:val>
                                            <p:strVal val="#ppt_h"/>
                                          </p:val>
                                        </p:tav>
                                      </p:tavLst>
                                    </p:anim>
                                    <p:animEffect transition="in" filter="fade">
                                      <p:cBhvr>
                                        <p:cTn id="58" dur="500"/>
                                        <p:tgtEl>
                                          <p:spTgt spid="4403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2"/>
          <p:cNvSpPr>
            <a:spLocks noGrp="1" noChangeArrowheads="1"/>
          </p:cNvSpPr>
          <p:nvPr>
            <p:ph type="title"/>
          </p:nvPr>
        </p:nvSpPr>
        <p:spPr/>
        <p:txBody>
          <a:bodyPr/>
          <a:lstStyle/>
          <a:p>
            <a:r>
              <a:rPr lang="en-US" altLang="en-US"/>
              <a:t>Accessing TRI-MEweb</a:t>
            </a:r>
          </a:p>
        </p:txBody>
      </p:sp>
      <p:sp>
        <p:nvSpPr>
          <p:cNvPr id="45061" name="Rectangle 3"/>
          <p:cNvSpPr>
            <a:spLocks noGrp="1" noChangeArrowheads="1"/>
          </p:cNvSpPr>
          <p:nvPr>
            <p:ph type="body" sz="quarter" idx="10"/>
          </p:nvPr>
        </p:nvSpPr>
        <p:spPr/>
        <p:txBody>
          <a:bodyPr/>
          <a:lstStyle/>
          <a:p>
            <a:r>
              <a:rPr lang="en-US" altLang="en-US" dirty="0"/>
              <a:t>TRI-</a:t>
            </a:r>
            <a:r>
              <a:rPr lang="en-US" altLang="en-US" dirty="0" err="1"/>
              <a:t>MEweb</a:t>
            </a:r>
            <a:r>
              <a:rPr lang="en-US" altLang="en-US" dirty="0"/>
              <a:t> is accessed through EPA’s Central Data Exchange (CDX)</a:t>
            </a:r>
          </a:p>
          <a:p>
            <a:pPr lvl="1"/>
            <a:r>
              <a:rPr lang="en-US" altLang="en-US" dirty="0"/>
              <a:t>CDX is accessed through: </a:t>
            </a:r>
            <a:r>
              <a:rPr lang="en-US" altLang="en-US" dirty="0">
                <a:hlinkClick r:id="rId4"/>
              </a:rPr>
              <a:t>https://cdx.epa.gov</a:t>
            </a:r>
            <a:r>
              <a:rPr lang="en-US" altLang="en-US" dirty="0"/>
              <a:t>. </a:t>
            </a:r>
          </a:p>
          <a:p>
            <a:pPr lvl="1"/>
            <a:r>
              <a:rPr lang="en-US" altLang="en-US" dirty="0"/>
              <a:t>TRI-</a:t>
            </a:r>
            <a:r>
              <a:rPr lang="en-US" altLang="en-US" dirty="0" err="1"/>
              <a:t>MEweb</a:t>
            </a:r>
            <a:r>
              <a:rPr lang="en-US" altLang="en-US" dirty="0"/>
              <a:t> users must have a CDX account.</a:t>
            </a:r>
          </a:p>
          <a:p>
            <a:pPr lvl="1"/>
            <a:r>
              <a:rPr lang="en-US" altLang="en-US" dirty="0"/>
              <a:t>Select TRI-</a:t>
            </a:r>
            <a:r>
              <a:rPr lang="en-US" altLang="en-US" dirty="0" err="1"/>
              <a:t>MEweb</a:t>
            </a:r>
            <a:r>
              <a:rPr lang="en-US" altLang="en-US" dirty="0"/>
              <a:t> user role: preparer or certifying official.</a:t>
            </a:r>
          </a:p>
          <a:p>
            <a:r>
              <a:rPr lang="en-US" altLang="en-US" dirty="0"/>
              <a:t>Within TRI-MEweb, new users must gain access to their facility before preparing forms.</a:t>
            </a:r>
          </a:p>
          <a:p>
            <a:pPr lvl="1"/>
            <a:r>
              <a:rPr lang="en-US" altLang="en-US" dirty="0"/>
              <a:t>Option 1: Enter facility’s access code.</a:t>
            </a:r>
          </a:p>
          <a:p>
            <a:pPr lvl="1"/>
            <a:r>
              <a:rPr lang="en-US" altLang="en-US" dirty="0"/>
              <a:t>Option 2: Enter TRIFID and Technical Contact Name.</a:t>
            </a:r>
          </a:p>
          <a:p>
            <a:pPr lvl="1"/>
            <a:r>
              <a:rPr lang="en-US" altLang="en-US" dirty="0"/>
              <a:t>Option 3: Begin a new facility profile if the facility has never reported to TRI</a:t>
            </a:r>
          </a:p>
          <a:p>
            <a:r>
              <a:rPr lang="en-US" altLang="en-US" dirty="0"/>
              <a:t>For assistance with accessing your facility, contact the CDX helpdesk at helpdesk@epacdx.net or call toll-free at (888) 890-1995</a:t>
            </a:r>
          </a:p>
        </p:txBody>
      </p:sp>
      <p:sp>
        <p:nvSpPr>
          <p:cNvPr id="12" name="Oval 11">
            <a:extLst>
              <a:ext uri="{FF2B5EF4-FFF2-40B4-BE49-F238E27FC236}">
                <a16:creationId xmlns:a16="http://schemas.microsoft.com/office/drawing/2014/main" id="{CAC723DC-36F4-144E-81BE-AF40CC37DD4D}"/>
              </a:ext>
            </a:extLst>
          </p:cNvPr>
          <p:cNvSpPr/>
          <p:nvPr/>
        </p:nvSpPr>
        <p:spPr>
          <a:xfrm>
            <a:off x="10554344"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13" name="Picture 12">
            <a:extLst>
              <a:ext uri="{FF2B5EF4-FFF2-40B4-BE49-F238E27FC236}">
                <a16:creationId xmlns:a16="http://schemas.microsoft.com/office/drawing/2014/main" id="{42DBAF0F-1801-754A-A449-B0C6CBCB846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746924" y="5146693"/>
            <a:ext cx="861195" cy="561649"/>
          </a:xfrm>
          <a:prstGeom prst="rect">
            <a:avLst/>
          </a:prstGeom>
        </p:spPr>
      </p:pic>
    </p:spTree>
    <p:custDataLst>
      <p:tags r:id="rId1"/>
    </p:custDataLst>
    <p:extLst>
      <p:ext uri="{BB962C8B-B14F-4D97-AF65-F5344CB8AC3E}">
        <p14:creationId xmlns:p14="http://schemas.microsoft.com/office/powerpoint/2010/main" val="6554099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5061">
                                            <p:txEl>
                                              <p:pRg st="0" end="0"/>
                                            </p:txEl>
                                          </p:spTgt>
                                        </p:tgtEl>
                                        <p:attrNameLst>
                                          <p:attrName>style.visibility</p:attrName>
                                        </p:attrNameLst>
                                      </p:cBhvr>
                                      <p:to>
                                        <p:strVal val="visible"/>
                                      </p:to>
                                    </p:set>
                                    <p:anim calcmode="lin" valueType="num">
                                      <p:cBhvr>
                                        <p:cTn id="7" dur="500" fill="hold"/>
                                        <p:tgtEl>
                                          <p:spTgt spid="4506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506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5061">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5061">
                                            <p:txEl>
                                              <p:pRg st="1" end="1"/>
                                            </p:txEl>
                                          </p:spTgt>
                                        </p:tgtEl>
                                        <p:attrNameLst>
                                          <p:attrName>style.visibility</p:attrName>
                                        </p:attrNameLst>
                                      </p:cBhvr>
                                      <p:to>
                                        <p:strVal val="visible"/>
                                      </p:to>
                                    </p:set>
                                    <p:anim calcmode="lin" valueType="num">
                                      <p:cBhvr>
                                        <p:cTn id="12" dur="500" fill="hold"/>
                                        <p:tgtEl>
                                          <p:spTgt spid="45061">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45061">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45061">
                                            <p:txEl>
                                              <p:pRg st="1" end="1"/>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5061">
                                            <p:txEl>
                                              <p:pRg st="2" end="2"/>
                                            </p:txEl>
                                          </p:spTgt>
                                        </p:tgtEl>
                                        <p:attrNameLst>
                                          <p:attrName>style.visibility</p:attrName>
                                        </p:attrNameLst>
                                      </p:cBhvr>
                                      <p:to>
                                        <p:strVal val="visible"/>
                                      </p:to>
                                    </p:set>
                                    <p:anim calcmode="lin" valueType="num">
                                      <p:cBhvr>
                                        <p:cTn id="17" dur="500" fill="hold"/>
                                        <p:tgtEl>
                                          <p:spTgt spid="45061">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45061">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45061">
                                            <p:txEl>
                                              <p:pRg st="2" end="2"/>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5061">
                                            <p:txEl>
                                              <p:pRg st="3" end="3"/>
                                            </p:txEl>
                                          </p:spTgt>
                                        </p:tgtEl>
                                        <p:attrNameLst>
                                          <p:attrName>style.visibility</p:attrName>
                                        </p:attrNameLst>
                                      </p:cBhvr>
                                      <p:to>
                                        <p:strVal val="visible"/>
                                      </p:to>
                                    </p:set>
                                    <p:anim calcmode="lin" valueType="num">
                                      <p:cBhvr>
                                        <p:cTn id="22" dur="500" fill="hold"/>
                                        <p:tgtEl>
                                          <p:spTgt spid="45061">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45061">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45061">
                                            <p:txEl>
                                              <p:pRg st="3" end="3"/>
                                            </p:txEl>
                                          </p:spTgt>
                                        </p:tgtEl>
                                      </p:cBhvr>
                                    </p:animEffect>
                                  </p:childTnLst>
                                </p:cTn>
                              </p:par>
                            </p:childTnLst>
                          </p:cTn>
                        </p:par>
                        <p:par>
                          <p:cTn id="25" fill="hold" nodeType="afterGroup">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45061">
                                            <p:txEl>
                                              <p:pRg st="4" end="4"/>
                                            </p:txEl>
                                          </p:spTgt>
                                        </p:tgtEl>
                                        <p:attrNameLst>
                                          <p:attrName>style.visibility</p:attrName>
                                        </p:attrNameLst>
                                      </p:cBhvr>
                                      <p:to>
                                        <p:strVal val="visible"/>
                                      </p:to>
                                    </p:set>
                                    <p:anim calcmode="lin" valueType="num">
                                      <p:cBhvr>
                                        <p:cTn id="28" dur="500" fill="hold"/>
                                        <p:tgtEl>
                                          <p:spTgt spid="45061">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45061">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45061">
                                            <p:txEl>
                                              <p:pRg st="4" end="4"/>
                                            </p:txEl>
                                          </p:spTgt>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5061">
                                            <p:txEl>
                                              <p:pRg st="5" end="5"/>
                                            </p:txEl>
                                          </p:spTgt>
                                        </p:tgtEl>
                                        <p:attrNameLst>
                                          <p:attrName>style.visibility</p:attrName>
                                        </p:attrNameLst>
                                      </p:cBhvr>
                                      <p:to>
                                        <p:strVal val="visible"/>
                                      </p:to>
                                    </p:set>
                                    <p:anim calcmode="lin" valueType="num">
                                      <p:cBhvr>
                                        <p:cTn id="33" dur="500" fill="hold"/>
                                        <p:tgtEl>
                                          <p:spTgt spid="45061">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45061">
                                            <p:txEl>
                                              <p:pRg st="5" end="5"/>
                                            </p:txEl>
                                          </p:spTgt>
                                        </p:tgtEl>
                                        <p:attrNameLst>
                                          <p:attrName>ppt_h</p:attrName>
                                        </p:attrNameLst>
                                      </p:cBhvr>
                                      <p:tavLst>
                                        <p:tav tm="0">
                                          <p:val>
                                            <p:fltVal val="0"/>
                                          </p:val>
                                        </p:tav>
                                        <p:tav tm="100000">
                                          <p:val>
                                            <p:strVal val="#ppt_h"/>
                                          </p:val>
                                        </p:tav>
                                      </p:tavLst>
                                    </p:anim>
                                    <p:animEffect transition="in" filter="fade">
                                      <p:cBhvr>
                                        <p:cTn id="35" dur="500"/>
                                        <p:tgtEl>
                                          <p:spTgt spid="45061">
                                            <p:txEl>
                                              <p:pRg st="5" end="5"/>
                                            </p:txEl>
                                          </p:spTgt>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5061">
                                            <p:txEl>
                                              <p:pRg st="6" end="6"/>
                                            </p:txEl>
                                          </p:spTgt>
                                        </p:tgtEl>
                                        <p:attrNameLst>
                                          <p:attrName>style.visibility</p:attrName>
                                        </p:attrNameLst>
                                      </p:cBhvr>
                                      <p:to>
                                        <p:strVal val="visible"/>
                                      </p:to>
                                    </p:set>
                                    <p:anim calcmode="lin" valueType="num">
                                      <p:cBhvr>
                                        <p:cTn id="38" dur="500" fill="hold"/>
                                        <p:tgtEl>
                                          <p:spTgt spid="45061">
                                            <p:txEl>
                                              <p:pRg st="6" end="6"/>
                                            </p:txEl>
                                          </p:spTgt>
                                        </p:tgtEl>
                                        <p:attrNameLst>
                                          <p:attrName>ppt_w</p:attrName>
                                        </p:attrNameLst>
                                      </p:cBhvr>
                                      <p:tavLst>
                                        <p:tav tm="0">
                                          <p:val>
                                            <p:fltVal val="0"/>
                                          </p:val>
                                        </p:tav>
                                        <p:tav tm="100000">
                                          <p:val>
                                            <p:strVal val="#ppt_w"/>
                                          </p:val>
                                        </p:tav>
                                      </p:tavLst>
                                    </p:anim>
                                    <p:anim calcmode="lin" valueType="num">
                                      <p:cBhvr>
                                        <p:cTn id="39" dur="500" fill="hold"/>
                                        <p:tgtEl>
                                          <p:spTgt spid="45061">
                                            <p:txEl>
                                              <p:pRg st="6" end="6"/>
                                            </p:txEl>
                                          </p:spTgt>
                                        </p:tgtEl>
                                        <p:attrNameLst>
                                          <p:attrName>ppt_h</p:attrName>
                                        </p:attrNameLst>
                                      </p:cBhvr>
                                      <p:tavLst>
                                        <p:tav tm="0">
                                          <p:val>
                                            <p:fltVal val="0"/>
                                          </p:val>
                                        </p:tav>
                                        <p:tav tm="100000">
                                          <p:val>
                                            <p:strVal val="#ppt_h"/>
                                          </p:val>
                                        </p:tav>
                                      </p:tavLst>
                                    </p:anim>
                                    <p:animEffect transition="in" filter="fade">
                                      <p:cBhvr>
                                        <p:cTn id="40" dur="500"/>
                                        <p:tgtEl>
                                          <p:spTgt spid="45061">
                                            <p:txEl>
                                              <p:pRg st="6" end="6"/>
                                            </p:txEl>
                                          </p:spTgt>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5061">
                                            <p:txEl>
                                              <p:pRg st="7" end="7"/>
                                            </p:txEl>
                                          </p:spTgt>
                                        </p:tgtEl>
                                        <p:attrNameLst>
                                          <p:attrName>style.visibility</p:attrName>
                                        </p:attrNameLst>
                                      </p:cBhvr>
                                      <p:to>
                                        <p:strVal val="visible"/>
                                      </p:to>
                                    </p:set>
                                    <p:anim calcmode="lin" valueType="num">
                                      <p:cBhvr>
                                        <p:cTn id="43" dur="500" fill="hold"/>
                                        <p:tgtEl>
                                          <p:spTgt spid="45061">
                                            <p:txEl>
                                              <p:pRg st="7" end="7"/>
                                            </p:txEl>
                                          </p:spTgt>
                                        </p:tgtEl>
                                        <p:attrNameLst>
                                          <p:attrName>ppt_w</p:attrName>
                                        </p:attrNameLst>
                                      </p:cBhvr>
                                      <p:tavLst>
                                        <p:tav tm="0">
                                          <p:val>
                                            <p:fltVal val="0"/>
                                          </p:val>
                                        </p:tav>
                                        <p:tav tm="100000">
                                          <p:val>
                                            <p:strVal val="#ppt_w"/>
                                          </p:val>
                                        </p:tav>
                                      </p:tavLst>
                                    </p:anim>
                                    <p:anim calcmode="lin" valueType="num">
                                      <p:cBhvr>
                                        <p:cTn id="44" dur="500" fill="hold"/>
                                        <p:tgtEl>
                                          <p:spTgt spid="45061">
                                            <p:txEl>
                                              <p:pRg st="7" end="7"/>
                                            </p:txEl>
                                          </p:spTgt>
                                        </p:tgtEl>
                                        <p:attrNameLst>
                                          <p:attrName>ppt_h</p:attrName>
                                        </p:attrNameLst>
                                      </p:cBhvr>
                                      <p:tavLst>
                                        <p:tav tm="0">
                                          <p:val>
                                            <p:fltVal val="0"/>
                                          </p:val>
                                        </p:tav>
                                        <p:tav tm="100000">
                                          <p:val>
                                            <p:strVal val="#ppt_h"/>
                                          </p:val>
                                        </p:tav>
                                      </p:tavLst>
                                    </p:anim>
                                    <p:animEffect transition="in" filter="fade">
                                      <p:cBhvr>
                                        <p:cTn id="45" dur="500"/>
                                        <p:tgtEl>
                                          <p:spTgt spid="45061">
                                            <p:txEl>
                                              <p:pRg st="7" end="7"/>
                                            </p:txEl>
                                          </p:spTgt>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45061">
                                            <p:txEl>
                                              <p:pRg st="8" end="8"/>
                                            </p:txEl>
                                          </p:spTgt>
                                        </p:tgtEl>
                                        <p:attrNameLst>
                                          <p:attrName>style.visibility</p:attrName>
                                        </p:attrNameLst>
                                      </p:cBhvr>
                                      <p:to>
                                        <p:strVal val="visible"/>
                                      </p:to>
                                    </p:set>
                                    <p:anim calcmode="lin" valueType="num">
                                      <p:cBhvr>
                                        <p:cTn id="50" dur="500" fill="hold"/>
                                        <p:tgtEl>
                                          <p:spTgt spid="45061">
                                            <p:txEl>
                                              <p:pRg st="8" end="8"/>
                                            </p:txEl>
                                          </p:spTgt>
                                        </p:tgtEl>
                                        <p:attrNameLst>
                                          <p:attrName>ppt_w</p:attrName>
                                        </p:attrNameLst>
                                      </p:cBhvr>
                                      <p:tavLst>
                                        <p:tav tm="0">
                                          <p:val>
                                            <p:fltVal val="0"/>
                                          </p:val>
                                        </p:tav>
                                        <p:tav tm="100000">
                                          <p:val>
                                            <p:strVal val="#ppt_w"/>
                                          </p:val>
                                        </p:tav>
                                      </p:tavLst>
                                    </p:anim>
                                    <p:anim calcmode="lin" valueType="num">
                                      <p:cBhvr>
                                        <p:cTn id="51" dur="500" fill="hold"/>
                                        <p:tgtEl>
                                          <p:spTgt spid="45061">
                                            <p:txEl>
                                              <p:pRg st="8" end="8"/>
                                            </p:txEl>
                                          </p:spTgt>
                                        </p:tgtEl>
                                        <p:attrNameLst>
                                          <p:attrName>ppt_h</p:attrName>
                                        </p:attrNameLst>
                                      </p:cBhvr>
                                      <p:tavLst>
                                        <p:tav tm="0">
                                          <p:val>
                                            <p:fltVal val="0"/>
                                          </p:val>
                                        </p:tav>
                                        <p:tav tm="100000">
                                          <p:val>
                                            <p:strVal val="#ppt_h"/>
                                          </p:val>
                                        </p:tav>
                                      </p:tavLst>
                                    </p:anim>
                                    <p:animEffect transition="in" filter="fade">
                                      <p:cBhvr>
                                        <p:cTn id="52" dur="500"/>
                                        <p:tgtEl>
                                          <p:spTgt spid="4506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2"/>
          <p:cNvSpPr>
            <a:spLocks noGrp="1" noChangeArrowheads="1"/>
          </p:cNvSpPr>
          <p:nvPr>
            <p:ph type="title"/>
          </p:nvPr>
        </p:nvSpPr>
        <p:spPr/>
        <p:txBody>
          <a:bodyPr/>
          <a:lstStyle/>
          <a:p>
            <a:r>
              <a:rPr lang="en-US" altLang="en-US" dirty="0"/>
              <a:t>Starting a Form in TRI-MEweb</a:t>
            </a:r>
          </a:p>
        </p:txBody>
      </p:sp>
      <p:sp>
        <p:nvSpPr>
          <p:cNvPr id="6" name="Text Placeholder 5">
            <a:extLst>
              <a:ext uri="{FF2B5EF4-FFF2-40B4-BE49-F238E27FC236}">
                <a16:creationId xmlns:a16="http://schemas.microsoft.com/office/drawing/2014/main" id="{B1EA12DC-FF7D-1C47-8CB8-776B47464FFB}"/>
              </a:ext>
            </a:extLst>
          </p:cNvPr>
          <p:cNvSpPr>
            <a:spLocks noGrp="1"/>
          </p:cNvSpPr>
          <p:nvPr>
            <p:ph type="body" sz="quarter" idx="10"/>
          </p:nvPr>
        </p:nvSpPr>
        <p:spPr>
          <a:xfrm>
            <a:off x="481013" y="1734532"/>
            <a:ext cx="9399257" cy="3996343"/>
          </a:xfrm>
        </p:spPr>
        <p:txBody>
          <a:bodyPr/>
          <a:lstStyle/>
          <a:p>
            <a:r>
              <a:rPr lang="en-US" altLang="en-US" dirty="0"/>
              <a:t>To start a new chemical form from scratch (Part II Sections 1.1-1.2, 2.1)</a:t>
            </a:r>
          </a:p>
          <a:p>
            <a:pPr lvl="1"/>
            <a:r>
              <a:rPr lang="en-US" altLang="en-US" dirty="0"/>
              <a:t>Select CAS number or category code and name of chemical or chemical category; or</a:t>
            </a:r>
          </a:p>
          <a:p>
            <a:pPr lvl="1"/>
            <a:r>
              <a:rPr lang="en-US" altLang="en-US" dirty="0"/>
              <a:t>Select “Add generic chemicals”, if supplier claims trade secret.</a:t>
            </a:r>
          </a:p>
          <a:p>
            <a:pPr lvl="1"/>
            <a:r>
              <a:rPr lang="en-US" altLang="en-US" dirty="0"/>
              <a:t>Indicate if Reporting Form R or From A (non-Chemicals of Special Concern only).</a:t>
            </a:r>
          </a:p>
          <a:p>
            <a:r>
              <a:rPr lang="en-US" altLang="en-US" dirty="0"/>
              <a:t>TRI-</a:t>
            </a:r>
            <a:r>
              <a:rPr lang="en-US" altLang="en-US" dirty="0" err="1"/>
              <a:t>MEweb</a:t>
            </a:r>
            <a:r>
              <a:rPr lang="en-US" altLang="en-US" dirty="0"/>
              <a:t> preloads previous year’s reporting details using “Import Forms.”</a:t>
            </a:r>
          </a:p>
          <a:p>
            <a:r>
              <a:rPr lang="en-US" altLang="en-US" dirty="0"/>
              <a:t>The XML uploader handles forms generated by third-party tools.</a:t>
            </a:r>
          </a:p>
        </p:txBody>
      </p:sp>
      <p:sp>
        <p:nvSpPr>
          <p:cNvPr id="9" name="PPTShape_0"/>
          <p:cNvSpPr>
            <a:spLocks noChangeArrowheads="1"/>
          </p:cNvSpPr>
          <p:nvPr/>
        </p:nvSpPr>
        <p:spPr bwMode="auto">
          <a:xfrm>
            <a:off x="2432202" y="4496913"/>
            <a:ext cx="8090390" cy="1833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12" tIns="46106" rIns="92212" bIns="46106"/>
          <a:lstStyle>
            <a:lvl1pPr marL="401638" indent="-401638">
              <a:defRPr sz="2400">
                <a:solidFill>
                  <a:schemeClr val="tx1"/>
                </a:solidFill>
                <a:latin typeface="Arial" panose="020B0604020202020204" pitchFamily="34" charset="0"/>
                <a:ea typeface="ＭＳ Ｐゴシック" panose="020B0600070205080204" pitchFamily="34" charset="-128"/>
              </a:defRPr>
            </a:lvl1pPr>
            <a:lvl2pPr marL="803275"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spcBef>
                <a:spcPct val="20000"/>
              </a:spcBef>
              <a:buFontTx/>
              <a:buChar char="•"/>
              <a:defRPr/>
            </a:pPr>
            <a:endParaRPr lang="en-US" altLang="en-US" sz="1402" i="1">
              <a:solidFill>
                <a:srgbClr val="003F6C"/>
              </a:solidFill>
            </a:endParaRPr>
          </a:p>
        </p:txBody>
      </p:sp>
      <p:sp>
        <p:nvSpPr>
          <p:cNvPr id="15" name="Oval 14">
            <a:extLst>
              <a:ext uri="{FF2B5EF4-FFF2-40B4-BE49-F238E27FC236}">
                <a16:creationId xmlns:a16="http://schemas.microsoft.com/office/drawing/2014/main" id="{D5E2E7C1-A584-174A-BBF2-AA59DC46152A}"/>
              </a:ext>
            </a:extLst>
          </p:cNvPr>
          <p:cNvSpPr/>
          <p:nvPr/>
        </p:nvSpPr>
        <p:spPr>
          <a:xfrm>
            <a:off x="10554346" y="4804342"/>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16" name="Picture 15">
            <a:extLst>
              <a:ext uri="{FF2B5EF4-FFF2-40B4-BE49-F238E27FC236}">
                <a16:creationId xmlns:a16="http://schemas.microsoft.com/office/drawing/2014/main" id="{70A7F565-3100-C54B-96C5-767A127EE81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46924" y="5146693"/>
            <a:ext cx="861195" cy="561649"/>
          </a:xfrm>
          <a:prstGeom prst="rect">
            <a:avLst/>
          </a:prstGeom>
        </p:spPr>
      </p:pic>
    </p:spTree>
    <p:custDataLst>
      <p:tags r:id="rId1"/>
    </p:custDataLst>
    <p:extLst>
      <p:ext uri="{BB962C8B-B14F-4D97-AF65-F5344CB8AC3E}">
        <p14:creationId xmlns:p14="http://schemas.microsoft.com/office/powerpoint/2010/main" val="28208838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2"/>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6" name="Rectangle 2"/>
          <p:cNvSpPr>
            <a:spLocks noGrp="1" noChangeArrowheads="1"/>
          </p:cNvSpPr>
          <p:nvPr>
            <p:ph type="title"/>
          </p:nvPr>
        </p:nvSpPr>
        <p:spPr/>
        <p:txBody>
          <a:bodyPr/>
          <a:lstStyle/>
          <a:p>
            <a:r>
              <a:rPr lang="en-US" altLang="en-US"/>
              <a:t>Production-Related Waste Managed (Section 8.1-8.7)</a:t>
            </a:r>
          </a:p>
        </p:txBody>
      </p:sp>
      <p:pic>
        <p:nvPicPr>
          <p:cNvPr id="2" name="Picture 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2639" y="1261011"/>
            <a:ext cx="11106721" cy="4865383"/>
          </a:xfrm>
          <a:prstGeom prst="rect">
            <a:avLst/>
          </a:prstGeom>
          <a:noFill/>
          <a:ln w="6350">
            <a:solidFill>
              <a:schemeClr val="bg1">
                <a:lumMod val="85000"/>
              </a:schemeClr>
            </a:solidFill>
            <a:miter lim="800000"/>
            <a:headEnd/>
            <a:tailEnd/>
          </a:ln>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150812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normAutofit fontScale="90000"/>
          </a:bodyPr>
          <a:lstStyle/>
          <a:p>
            <a:r>
              <a:rPr lang="en-US" altLang="en-US" dirty="0"/>
              <a:t>TRI Program Changes for RY 2022</a:t>
            </a:r>
            <a:endParaRPr lang="en-US" dirty="0"/>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a:xfrm>
            <a:off x="481013" y="1815286"/>
            <a:ext cx="6785201" cy="3996343"/>
          </a:xfrm>
        </p:spPr>
        <p:txBody>
          <a:bodyPr/>
          <a:lstStyle/>
          <a:p>
            <a:pPr marL="342900" indent="-342900">
              <a:buFont typeface="Arial" panose="020B0604020202020204" pitchFamily="34" charset="0"/>
              <a:buChar char="•"/>
            </a:pPr>
            <a:r>
              <a:rPr lang="en-US" dirty="0"/>
              <a:t>Updated </a:t>
            </a:r>
            <a:r>
              <a:rPr lang="en-US" i="1" dirty="0"/>
              <a:t>de minimis </a:t>
            </a:r>
            <a:r>
              <a:rPr lang="en-US" dirty="0"/>
              <a:t>levels are in effect for aniline (62-53-3) and acrolein (107-02-8).</a:t>
            </a:r>
          </a:p>
          <a:p>
            <a:pPr lvl="1" indent="-342900"/>
            <a:r>
              <a:rPr lang="en-US" b="1" dirty="0"/>
              <a:t>Aniline</a:t>
            </a:r>
            <a:r>
              <a:rPr lang="en-US" b="0" dirty="0"/>
              <a:t> and </a:t>
            </a:r>
            <a:r>
              <a:rPr lang="en-US" b="1" dirty="0"/>
              <a:t>acrolein</a:t>
            </a:r>
            <a:r>
              <a:rPr lang="en-US" b="0" dirty="0"/>
              <a:t> are now classified as Occupational Safety and Health Administration (OSHA) carcinogens due to an assessment by the International Agency for Research on Cancer (</a:t>
            </a:r>
            <a:r>
              <a:rPr lang="en-US" b="0" i="1" dirty="0"/>
              <a:t>de minimis </a:t>
            </a:r>
            <a:r>
              <a:rPr lang="en-US" b="0" dirty="0"/>
              <a:t>level changed from 1.0% to 0.1%).</a:t>
            </a:r>
          </a:p>
        </p:txBody>
      </p:sp>
    </p:spTree>
    <p:extLst>
      <p:ext uri="{BB962C8B-B14F-4D97-AF65-F5344CB8AC3E}">
        <p14:creationId xmlns:p14="http://schemas.microsoft.com/office/powerpoint/2010/main" val="281176904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2"/>
          <p:cNvSpPr>
            <a:spLocks noGrp="1" noChangeArrowheads="1"/>
          </p:cNvSpPr>
          <p:nvPr>
            <p:ph type="title"/>
          </p:nvPr>
        </p:nvSpPr>
        <p:spPr/>
        <p:txBody>
          <a:bodyPr/>
          <a:lstStyle/>
          <a:p>
            <a:r>
              <a:rPr lang="en-US" altLang="en-US"/>
              <a:t>Certifying Official Information</a:t>
            </a:r>
          </a:p>
        </p:txBody>
      </p:sp>
      <p:sp>
        <p:nvSpPr>
          <p:cNvPr id="46085" name="Rectangle 3"/>
          <p:cNvSpPr>
            <a:spLocks noGrp="1" noChangeArrowheads="1"/>
          </p:cNvSpPr>
          <p:nvPr>
            <p:ph type="body" sz="quarter" idx="10"/>
          </p:nvPr>
        </p:nvSpPr>
        <p:spPr>
          <a:xfrm>
            <a:off x="481014" y="1734532"/>
            <a:ext cx="10622416" cy="3996343"/>
          </a:xfrm>
        </p:spPr>
        <p:txBody>
          <a:bodyPr/>
          <a:lstStyle/>
          <a:p>
            <a:pPr marL="342900" indent="-342900">
              <a:buFont typeface="Arial" panose="020B0604020202020204" pitchFamily="34" charset="0"/>
              <a:buChar char="•"/>
            </a:pPr>
            <a:r>
              <a:rPr lang="en-US" altLang="en-US" dirty="0"/>
              <a:t>All non-trade secret forms must be certified by an electronic signature from a senior management official.</a:t>
            </a:r>
          </a:p>
          <a:p>
            <a:pPr marL="342900" indent="-342900">
              <a:buFont typeface="Arial" panose="020B0604020202020204" pitchFamily="34" charset="0"/>
              <a:buChar char="•"/>
            </a:pPr>
            <a:r>
              <a:rPr lang="en-US" altLang="en-US" dirty="0"/>
              <a:t>New certifying officials must submit an electronic signature agreement (ESA) and a facility certification agreement form before pending submissions can be certified.</a:t>
            </a:r>
          </a:p>
          <a:p>
            <a:pPr marL="342900" indent="-342900">
              <a:buFont typeface="Arial" panose="020B0604020202020204" pitchFamily="34" charset="0"/>
              <a:buChar char="•"/>
            </a:pPr>
            <a:r>
              <a:rPr lang="en-US" altLang="en-US" dirty="0"/>
              <a:t>Returning certifying officials do not need to submit an ESA as long as they continue to represent the same facility year to year.</a:t>
            </a:r>
          </a:p>
          <a:p>
            <a:pPr marL="342900" indent="-342900">
              <a:buFont typeface="Arial" panose="020B0604020202020204" pitchFamily="34" charset="0"/>
              <a:buChar char="•"/>
            </a:pPr>
            <a:r>
              <a:rPr lang="en-US" altLang="en-US" dirty="0"/>
              <a:t>TRI-</a:t>
            </a:r>
            <a:r>
              <a:rPr lang="en-US" altLang="en-US" dirty="0" err="1"/>
              <a:t>MEweb</a:t>
            </a:r>
            <a:r>
              <a:rPr lang="en-US" altLang="en-US" dirty="0"/>
              <a:t> now includes a built-in Certification module, accessible by users registered as certifying officials.</a:t>
            </a:r>
          </a:p>
          <a:p>
            <a:pPr marL="342900" indent="-342900">
              <a:buFont typeface="Arial" panose="020B0604020202020204" pitchFamily="34" charset="0"/>
              <a:buChar char="•"/>
            </a:pPr>
            <a:r>
              <a:rPr lang="en-US" altLang="en-US" dirty="0"/>
              <a:t>New certifying officials will answer personalized security questions in addition to their CDX password for digital procedures.</a:t>
            </a:r>
          </a:p>
        </p:txBody>
      </p:sp>
    </p:spTree>
    <p:custDataLst>
      <p:tags r:id="rId1"/>
    </p:custDataLst>
    <p:extLst>
      <p:ext uri="{BB962C8B-B14F-4D97-AF65-F5344CB8AC3E}">
        <p14:creationId xmlns:p14="http://schemas.microsoft.com/office/powerpoint/2010/main" val="6408592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6085">
                                            <p:txEl>
                                              <p:pRg st="0" end="0"/>
                                            </p:txEl>
                                          </p:spTgt>
                                        </p:tgtEl>
                                        <p:attrNameLst>
                                          <p:attrName>style.visibility</p:attrName>
                                        </p:attrNameLst>
                                      </p:cBhvr>
                                      <p:to>
                                        <p:strVal val="visible"/>
                                      </p:to>
                                    </p:set>
                                    <p:anim calcmode="lin" valueType="num">
                                      <p:cBhvr>
                                        <p:cTn id="7" dur="500" fill="hold"/>
                                        <p:tgtEl>
                                          <p:spTgt spid="4608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608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6085">
                                            <p:txEl>
                                              <p:pRg st="0" end="0"/>
                                            </p:txEl>
                                          </p:spTgt>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085">
                                            <p:txEl>
                                              <p:pRg st="1" end="1"/>
                                            </p:txEl>
                                          </p:spTgt>
                                        </p:tgtEl>
                                        <p:attrNameLst>
                                          <p:attrName>style.visibility</p:attrName>
                                        </p:attrNameLst>
                                      </p:cBhvr>
                                      <p:to>
                                        <p:strVal val="visible"/>
                                      </p:to>
                                    </p:set>
                                    <p:anim calcmode="lin" valueType="num">
                                      <p:cBhvr>
                                        <p:cTn id="13" dur="500" fill="hold"/>
                                        <p:tgtEl>
                                          <p:spTgt spid="4608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6085">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46085">
                                            <p:txEl>
                                              <p:pRg st="1" end="1"/>
                                            </p:txEl>
                                          </p:spTgt>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6085">
                                            <p:txEl>
                                              <p:pRg st="2" end="2"/>
                                            </p:txEl>
                                          </p:spTgt>
                                        </p:tgtEl>
                                        <p:attrNameLst>
                                          <p:attrName>style.visibility</p:attrName>
                                        </p:attrNameLst>
                                      </p:cBhvr>
                                      <p:to>
                                        <p:strVal val="visible"/>
                                      </p:to>
                                    </p:set>
                                    <p:anim calcmode="lin" valueType="num">
                                      <p:cBhvr>
                                        <p:cTn id="19" dur="500" fill="hold"/>
                                        <p:tgtEl>
                                          <p:spTgt spid="4608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6085">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46085">
                                            <p:txEl>
                                              <p:pRg st="2" end="2"/>
                                            </p:txEl>
                                          </p:spTgt>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6085">
                                            <p:txEl>
                                              <p:pRg st="3" end="3"/>
                                            </p:txEl>
                                          </p:spTgt>
                                        </p:tgtEl>
                                        <p:attrNameLst>
                                          <p:attrName>style.visibility</p:attrName>
                                        </p:attrNameLst>
                                      </p:cBhvr>
                                      <p:to>
                                        <p:strVal val="visible"/>
                                      </p:to>
                                    </p:set>
                                    <p:anim calcmode="lin" valueType="num">
                                      <p:cBhvr>
                                        <p:cTn id="25" dur="500" fill="hold"/>
                                        <p:tgtEl>
                                          <p:spTgt spid="46085">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6085">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46085">
                                            <p:txEl>
                                              <p:pRg st="3" end="3"/>
                                            </p:txEl>
                                          </p:spTgt>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085">
                                            <p:txEl>
                                              <p:pRg st="4" end="4"/>
                                            </p:txEl>
                                          </p:spTgt>
                                        </p:tgtEl>
                                        <p:attrNameLst>
                                          <p:attrName>style.visibility</p:attrName>
                                        </p:attrNameLst>
                                      </p:cBhvr>
                                      <p:to>
                                        <p:strVal val="visible"/>
                                      </p:to>
                                    </p:set>
                                    <p:anim calcmode="lin" valueType="num">
                                      <p:cBhvr>
                                        <p:cTn id="31" dur="500" fill="hold"/>
                                        <p:tgtEl>
                                          <p:spTgt spid="46085">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6085">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4608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noChangeArrowheads="1"/>
          </p:cNvSpPr>
          <p:nvPr>
            <p:ph type="title"/>
          </p:nvPr>
        </p:nvSpPr>
        <p:spPr/>
        <p:txBody>
          <a:bodyPr/>
          <a:lstStyle/>
          <a:p>
            <a:r>
              <a:rPr lang="en-US" altLang="en-US"/>
              <a:t>Signing and Certifying Forms</a:t>
            </a:r>
          </a:p>
        </p:txBody>
      </p:sp>
      <p:sp>
        <p:nvSpPr>
          <p:cNvPr id="117763" name="Content Placeholder 2"/>
          <p:cNvSpPr>
            <a:spLocks noGrp="1" noChangeArrowheads="1"/>
          </p:cNvSpPr>
          <p:nvPr>
            <p:ph type="body" sz="quarter" idx="10"/>
          </p:nvPr>
        </p:nvSpPr>
        <p:spPr/>
        <p:txBody>
          <a:bodyPr/>
          <a:lstStyle/>
          <a:p>
            <a:r>
              <a:rPr lang="en-US" altLang="en-US" dirty="0"/>
              <a:t>New Certifying officials must complete the following two requirements 	</a:t>
            </a:r>
          </a:p>
          <a:p>
            <a:pPr lvl="1"/>
            <a:r>
              <a:rPr lang="en-US" altLang="en-US" dirty="0"/>
              <a:t>Electronic signature agreement (ESA)</a:t>
            </a:r>
          </a:p>
          <a:p>
            <a:pPr lvl="2"/>
            <a:r>
              <a:rPr lang="en-US" altLang="en-US" dirty="0"/>
              <a:t>Must be completed only once, not annually, applicable to all facility profiles</a:t>
            </a:r>
          </a:p>
          <a:p>
            <a:pPr lvl="2"/>
            <a:r>
              <a:rPr lang="en-US" altLang="en-US" dirty="0"/>
              <a:t>Option 1: Real-time ESA approval – verify user’s identity electronically</a:t>
            </a:r>
          </a:p>
          <a:p>
            <a:pPr lvl="2"/>
            <a:r>
              <a:rPr lang="en-US" altLang="en-US" dirty="0"/>
              <a:t>Option 2: Mail in signature form – minimum of 5 business days to process</a:t>
            </a:r>
          </a:p>
          <a:p>
            <a:pPr lvl="1"/>
            <a:r>
              <a:rPr lang="en-US" altLang="en-US" dirty="0"/>
              <a:t>TRIFID Certification Agreement Form </a:t>
            </a:r>
          </a:p>
          <a:p>
            <a:pPr lvl="2"/>
            <a:r>
              <a:rPr lang="en-US" altLang="en-US" i="1" dirty="0"/>
              <a:t>Must be completed after access to TRI-</a:t>
            </a:r>
            <a:r>
              <a:rPr lang="en-US" altLang="en-US" i="1" dirty="0" err="1"/>
              <a:t>MEweb</a:t>
            </a:r>
            <a:r>
              <a:rPr lang="en-US" altLang="en-US" i="1" dirty="0"/>
              <a:t> is granted by ESA approval </a:t>
            </a:r>
          </a:p>
          <a:p>
            <a:pPr lvl="2"/>
            <a:r>
              <a:rPr lang="en-US" altLang="en-US" i="1" dirty="0"/>
              <a:t>Facility profiles are added to TRI-</a:t>
            </a:r>
            <a:r>
              <a:rPr lang="en-US" altLang="en-US" i="1" dirty="0" err="1"/>
              <a:t>MEweb</a:t>
            </a:r>
            <a:r>
              <a:rPr lang="en-US" altLang="en-US" i="1" dirty="0"/>
              <a:t> using access keys or prior year information</a:t>
            </a:r>
          </a:p>
          <a:p>
            <a:pPr lvl="2"/>
            <a:r>
              <a:rPr lang="en-US" altLang="en-US" i="1" dirty="0"/>
              <a:t>Certifying officials must have a digitally signed TRIFID Certification Agreement for each facility </a:t>
            </a:r>
            <a:br>
              <a:rPr lang="en-US" altLang="en-US" i="1" dirty="0"/>
            </a:br>
            <a:r>
              <a:rPr lang="en-US" altLang="en-US" i="1" dirty="0"/>
              <a:t>profile before access to any pending submission (s) for certification is granted</a:t>
            </a:r>
          </a:p>
          <a:p>
            <a:r>
              <a:rPr lang="en-US" altLang="en-US" dirty="0"/>
              <a:t>New certifying officials must submit an ESA and digitally sign a TRIFID certification agreement form before pending submissions can be reviewed and certified.</a:t>
            </a:r>
          </a:p>
        </p:txBody>
      </p:sp>
    </p:spTree>
    <p:custDataLst>
      <p:tags r:id="rId1"/>
    </p:custDataLst>
    <p:extLst>
      <p:ext uri="{BB962C8B-B14F-4D97-AF65-F5344CB8AC3E}">
        <p14:creationId xmlns:p14="http://schemas.microsoft.com/office/powerpoint/2010/main" val="1576053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7763">
                                            <p:txEl>
                                              <p:pRg st="0" end="0"/>
                                            </p:txEl>
                                          </p:spTgt>
                                        </p:tgtEl>
                                        <p:attrNameLst>
                                          <p:attrName>style.visibility</p:attrName>
                                        </p:attrNameLst>
                                      </p:cBhvr>
                                      <p:to>
                                        <p:strVal val="visible"/>
                                      </p:to>
                                    </p:set>
                                    <p:anim calcmode="lin" valueType="num">
                                      <p:cBhvr>
                                        <p:cTn id="7" dur="500" fill="hold"/>
                                        <p:tgtEl>
                                          <p:spTgt spid="1177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1776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17763">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7763">
                                            <p:txEl>
                                              <p:pRg st="1" end="1"/>
                                            </p:txEl>
                                          </p:spTgt>
                                        </p:tgtEl>
                                        <p:attrNameLst>
                                          <p:attrName>style.visibility</p:attrName>
                                        </p:attrNameLst>
                                      </p:cBhvr>
                                      <p:to>
                                        <p:strVal val="visible"/>
                                      </p:to>
                                    </p:set>
                                    <p:anim calcmode="lin" valueType="num">
                                      <p:cBhvr>
                                        <p:cTn id="12" dur="500" fill="hold"/>
                                        <p:tgtEl>
                                          <p:spTgt spid="11776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11776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117763">
                                            <p:txEl>
                                              <p:pRg st="1" end="1"/>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7763">
                                            <p:txEl>
                                              <p:pRg st="2" end="2"/>
                                            </p:txEl>
                                          </p:spTgt>
                                        </p:tgtEl>
                                        <p:attrNameLst>
                                          <p:attrName>style.visibility</p:attrName>
                                        </p:attrNameLst>
                                      </p:cBhvr>
                                      <p:to>
                                        <p:strVal val="visible"/>
                                      </p:to>
                                    </p:set>
                                    <p:anim calcmode="lin" valueType="num">
                                      <p:cBhvr>
                                        <p:cTn id="17" dur="500" fill="hold"/>
                                        <p:tgtEl>
                                          <p:spTgt spid="11776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1776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17763">
                                            <p:txEl>
                                              <p:pRg st="2" end="2"/>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7763">
                                            <p:txEl>
                                              <p:pRg st="3" end="3"/>
                                            </p:txEl>
                                          </p:spTgt>
                                        </p:tgtEl>
                                        <p:attrNameLst>
                                          <p:attrName>style.visibility</p:attrName>
                                        </p:attrNameLst>
                                      </p:cBhvr>
                                      <p:to>
                                        <p:strVal val="visible"/>
                                      </p:to>
                                    </p:set>
                                    <p:anim calcmode="lin" valueType="num">
                                      <p:cBhvr>
                                        <p:cTn id="22" dur="500" fill="hold"/>
                                        <p:tgtEl>
                                          <p:spTgt spid="11776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11776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117763">
                                            <p:txEl>
                                              <p:pRg st="3" end="3"/>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7763">
                                            <p:txEl>
                                              <p:pRg st="4" end="4"/>
                                            </p:txEl>
                                          </p:spTgt>
                                        </p:tgtEl>
                                        <p:attrNameLst>
                                          <p:attrName>style.visibility</p:attrName>
                                        </p:attrNameLst>
                                      </p:cBhvr>
                                      <p:to>
                                        <p:strVal val="visible"/>
                                      </p:to>
                                    </p:set>
                                    <p:anim calcmode="lin" valueType="num">
                                      <p:cBhvr>
                                        <p:cTn id="27" dur="500" fill="hold"/>
                                        <p:tgtEl>
                                          <p:spTgt spid="11776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11776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117763">
                                            <p:txEl>
                                              <p:pRg st="4" end="4"/>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7763">
                                            <p:txEl>
                                              <p:pRg st="5" end="5"/>
                                            </p:txEl>
                                          </p:spTgt>
                                        </p:tgtEl>
                                        <p:attrNameLst>
                                          <p:attrName>style.visibility</p:attrName>
                                        </p:attrNameLst>
                                      </p:cBhvr>
                                      <p:to>
                                        <p:strVal val="visible"/>
                                      </p:to>
                                    </p:set>
                                    <p:anim calcmode="lin" valueType="num">
                                      <p:cBhvr>
                                        <p:cTn id="32" dur="500" fill="hold"/>
                                        <p:tgtEl>
                                          <p:spTgt spid="11776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11776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117763">
                                            <p:txEl>
                                              <p:pRg st="5" end="5"/>
                                            </p:tx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7763">
                                            <p:txEl>
                                              <p:pRg st="6" end="6"/>
                                            </p:txEl>
                                          </p:spTgt>
                                        </p:tgtEl>
                                        <p:attrNameLst>
                                          <p:attrName>style.visibility</p:attrName>
                                        </p:attrNameLst>
                                      </p:cBhvr>
                                      <p:to>
                                        <p:strVal val="visible"/>
                                      </p:to>
                                    </p:set>
                                    <p:anim calcmode="lin" valueType="num">
                                      <p:cBhvr>
                                        <p:cTn id="37" dur="500" fill="hold"/>
                                        <p:tgtEl>
                                          <p:spTgt spid="117763">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117763">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117763">
                                            <p:txEl>
                                              <p:pRg st="6" end="6"/>
                                            </p:txEl>
                                          </p:spTgt>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7763">
                                            <p:txEl>
                                              <p:pRg st="7" end="7"/>
                                            </p:txEl>
                                          </p:spTgt>
                                        </p:tgtEl>
                                        <p:attrNameLst>
                                          <p:attrName>style.visibility</p:attrName>
                                        </p:attrNameLst>
                                      </p:cBhvr>
                                      <p:to>
                                        <p:strVal val="visible"/>
                                      </p:to>
                                    </p:set>
                                    <p:anim calcmode="lin" valueType="num">
                                      <p:cBhvr>
                                        <p:cTn id="42" dur="500" fill="hold"/>
                                        <p:tgtEl>
                                          <p:spTgt spid="117763">
                                            <p:txEl>
                                              <p:pRg st="7" end="7"/>
                                            </p:txEl>
                                          </p:spTgt>
                                        </p:tgtEl>
                                        <p:attrNameLst>
                                          <p:attrName>ppt_w</p:attrName>
                                        </p:attrNameLst>
                                      </p:cBhvr>
                                      <p:tavLst>
                                        <p:tav tm="0">
                                          <p:val>
                                            <p:fltVal val="0"/>
                                          </p:val>
                                        </p:tav>
                                        <p:tav tm="100000">
                                          <p:val>
                                            <p:strVal val="#ppt_w"/>
                                          </p:val>
                                        </p:tav>
                                      </p:tavLst>
                                    </p:anim>
                                    <p:anim calcmode="lin" valueType="num">
                                      <p:cBhvr>
                                        <p:cTn id="43" dur="500" fill="hold"/>
                                        <p:tgtEl>
                                          <p:spTgt spid="117763">
                                            <p:txEl>
                                              <p:pRg st="7" end="7"/>
                                            </p:txEl>
                                          </p:spTgt>
                                        </p:tgtEl>
                                        <p:attrNameLst>
                                          <p:attrName>ppt_h</p:attrName>
                                        </p:attrNameLst>
                                      </p:cBhvr>
                                      <p:tavLst>
                                        <p:tav tm="0">
                                          <p:val>
                                            <p:fltVal val="0"/>
                                          </p:val>
                                        </p:tav>
                                        <p:tav tm="100000">
                                          <p:val>
                                            <p:strVal val="#ppt_h"/>
                                          </p:val>
                                        </p:tav>
                                      </p:tavLst>
                                    </p:anim>
                                    <p:animEffect transition="in" filter="fade">
                                      <p:cBhvr>
                                        <p:cTn id="44" dur="500"/>
                                        <p:tgtEl>
                                          <p:spTgt spid="117763">
                                            <p:txEl>
                                              <p:pRg st="7" end="7"/>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7763">
                                            <p:txEl>
                                              <p:pRg st="8" end="8"/>
                                            </p:txEl>
                                          </p:spTgt>
                                        </p:tgtEl>
                                        <p:attrNameLst>
                                          <p:attrName>style.visibility</p:attrName>
                                        </p:attrNameLst>
                                      </p:cBhvr>
                                      <p:to>
                                        <p:strVal val="visible"/>
                                      </p:to>
                                    </p:set>
                                    <p:anim calcmode="lin" valueType="num">
                                      <p:cBhvr>
                                        <p:cTn id="47" dur="500" fill="hold"/>
                                        <p:tgtEl>
                                          <p:spTgt spid="117763">
                                            <p:txEl>
                                              <p:pRg st="8" end="8"/>
                                            </p:txEl>
                                          </p:spTgt>
                                        </p:tgtEl>
                                        <p:attrNameLst>
                                          <p:attrName>ppt_w</p:attrName>
                                        </p:attrNameLst>
                                      </p:cBhvr>
                                      <p:tavLst>
                                        <p:tav tm="0">
                                          <p:val>
                                            <p:fltVal val="0"/>
                                          </p:val>
                                        </p:tav>
                                        <p:tav tm="100000">
                                          <p:val>
                                            <p:strVal val="#ppt_w"/>
                                          </p:val>
                                        </p:tav>
                                      </p:tavLst>
                                    </p:anim>
                                    <p:anim calcmode="lin" valueType="num">
                                      <p:cBhvr>
                                        <p:cTn id="48" dur="500" fill="hold"/>
                                        <p:tgtEl>
                                          <p:spTgt spid="117763">
                                            <p:txEl>
                                              <p:pRg st="8" end="8"/>
                                            </p:txEl>
                                          </p:spTgt>
                                        </p:tgtEl>
                                        <p:attrNameLst>
                                          <p:attrName>ppt_h</p:attrName>
                                        </p:attrNameLst>
                                      </p:cBhvr>
                                      <p:tavLst>
                                        <p:tav tm="0">
                                          <p:val>
                                            <p:fltVal val="0"/>
                                          </p:val>
                                        </p:tav>
                                        <p:tav tm="100000">
                                          <p:val>
                                            <p:strVal val="#ppt_h"/>
                                          </p:val>
                                        </p:tav>
                                      </p:tavLst>
                                    </p:anim>
                                    <p:animEffect transition="in" filter="fade">
                                      <p:cBhvr>
                                        <p:cTn id="49" dur="500"/>
                                        <p:tgtEl>
                                          <p:spTgt spid="117763">
                                            <p:txEl>
                                              <p:pRg st="8" end="8"/>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117763">
                                            <p:txEl>
                                              <p:pRg st="9" end="9"/>
                                            </p:txEl>
                                          </p:spTgt>
                                        </p:tgtEl>
                                        <p:attrNameLst>
                                          <p:attrName>style.visibility</p:attrName>
                                        </p:attrNameLst>
                                      </p:cBhvr>
                                      <p:to>
                                        <p:strVal val="visible"/>
                                      </p:to>
                                    </p:set>
                                    <p:anim calcmode="lin" valueType="num">
                                      <p:cBhvr>
                                        <p:cTn id="54" dur="500" fill="hold"/>
                                        <p:tgtEl>
                                          <p:spTgt spid="117763">
                                            <p:txEl>
                                              <p:pRg st="9" end="9"/>
                                            </p:txEl>
                                          </p:spTgt>
                                        </p:tgtEl>
                                        <p:attrNameLst>
                                          <p:attrName>ppt_w</p:attrName>
                                        </p:attrNameLst>
                                      </p:cBhvr>
                                      <p:tavLst>
                                        <p:tav tm="0">
                                          <p:val>
                                            <p:fltVal val="0"/>
                                          </p:val>
                                        </p:tav>
                                        <p:tav tm="100000">
                                          <p:val>
                                            <p:strVal val="#ppt_w"/>
                                          </p:val>
                                        </p:tav>
                                      </p:tavLst>
                                    </p:anim>
                                    <p:anim calcmode="lin" valueType="num">
                                      <p:cBhvr>
                                        <p:cTn id="55" dur="500" fill="hold"/>
                                        <p:tgtEl>
                                          <p:spTgt spid="117763">
                                            <p:txEl>
                                              <p:pRg st="9" end="9"/>
                                            </p:txEl>
                                          </p:spTgt>
                                        </p:tgtEl>
                                        <p:attrNameLst>
                                          <p:attrName>ppt_h</p:attrName>
                                        </p:attrNameLst>
                                      </p:cBhvr>
                                      <p:tavLst>
                                        <p:tav tm="0">
                                          <p:val>
                                            <p:fltVal val="0"/>
                                          </p:val>
                                        </p:tav>
                                        <p:tav tm="100000">
                                          <p:val>
                                            <p:strVal val="#ppt_h"/>
                                          </p:val>
                                        </p:tav>
                                      </p:tavLst>
                                    </p:anim>
                                    <p:animEffect transition="in" filter="fade">
                                      <p:cBhvr>
                                        <p:cTn id="56" dur="500"/>
                                        <p:tgtEl>
                                          <p:spTgt spid="1177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2"/>
          <p:cNvSpPr>
            <a:spLocks noGrp="1" noChangeArrowheads="1"/>
          </p:cNvSpPr>
          <p:nvPr>
            <p:ph type="title"/>
          </p:nvPr>
        </p:nvSpPr>
        <p:spPr/>
        <p:txBody>
          <a:bodyPr/>
          <a:lstStyle/>
          <a:p>
            <a:r>
              <a:rPr lang="en-US" altLang="en-US"/>
              <a:t>State and Tribal Submission Requirements</a:t>
            </a:r>
          </a:p>
        </p:txBody>
      </p:sp>
      <p:sp>
        <p:nvSpPr>
          <p:cNvPr id="46085" name="Rectangle 3"/>
          <p:cNvSpPr>
            <a:spLocks noGrp="1" noChangeArrowheads="1"/>
          </p:cNvSpPr>
          <p:nvPr>
            <p:ph type="body" sz="quarter" idx="10"/>
          </p:nvPr>
        </p:nvSpPr>
        <p:spPr>
          <a:xfrm>
            <a:off x="481013" y="1734532"/>
            <a:ext cx="11266702" cy="3996343"/>
          </a:xfrm>
        </p:spPr>
        <p:txBody>
          <a:bodyPr/>
          <a:lstStyle/>
          <a:p>
            <a:r>
              <a:rPr lang="en-US" dirty="0"/>
              <a:t>Facilities that reside in a state or territory participating in the TRI Data Exchange (TDX) will have their RY 2005 - 2022 forms sent simultaneously to EPA and their state or tribal TRI representative in electronic format. </a:t>
            </a:r>
          </a:p>
          <a:p>
            <a:r>
              <a:rPr lang="en-US" dirty="0"/>
              <a:t>If the facility is located in a state, territory, or tribal country that is </a:t>
            </a:r>
            <a:r>
              <a:rPr lang="en-US" u="sng" dirty="0"/>
              <a:t>not</a:t>
            </a:r>
            <a:r>
              <a:rPr lang="en-US" dirty="0"/>
              <a:t> in TDX, then the facility must also send a copy of the report to the state. </a:t>
            </a:r>
          </a:p>
          <a:p>
            <a:r>
              <a:rPr lang="en-US" dirty="0"/>
              <a:t>Find which states are participating in TDX at: </a:t>
            </a:r>
          </a:p>
          <a:p>
            <a:r>
              <a:rPr lang="en-US" u="sng" dirty="0">
                <a:hlinkClick r:id="rId4"/>
              </a:rPr>
              <a:t>https://www.epa.gov/toxics-release-inventory-tri-program/tri-data-exchange</a:t>
            </a:r>
            <a:r>
              <a:rPr lang="en-US" u="sng" dirty="0"/>
              <a:t>. </a:t>
            </a:r>
          </a:p>
          <a:p>
            <a:r>
              <a:rPr lang="en-US" dirty="0"/>
              <a:t>TDX does not support reporting for years prior to 2005.</a:t>
            </a:r>
          </a:p>
        </p:txBody>
      </p:sp>
    </p:spTree>
    <p:custDataLst>
      <p:tags r:id="rId1"/>
    </p:custDataLst>
    <p:extLst>
      <p:ext uri="{BB962C8B-B14F-4D97-AF65-F5344CB8AC3E}">
        <p14:creationId xmlns:p14="http://schemas.microsoft.com/office/powerpoint/2010/main" val="2589566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6085">
                                            <p:txEl>
                                              <p:pRg st="0" end="0"/>
                                            </p:txEl>
                                          </p:spTgt>
                                        </p:tgtEl>
                                        <p:attrNameLst>
                                          <p:attrName>style.visibility</p:attrName>
                                        </p:attrNameLst>
                                      </p:cBhvr>
                                      <p:to>
                                        <p:strVal val="visible"/>
                                      </p:to>
                                    </p:set>
                                    <p:anim calcmode="lin" valueType="num">
                                      <p:cBhvr>
                                        <p:cTn id="7" dur="500" fill="hold"/>
                                        <p:tgtEl>
                                          <p:spTgt spid="4608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608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6085">
                                            <p:txEl>
                                              <p:pRg st="0" end="0"/>
                                            </p:txEl>
                                          </p:spTgt>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6085">
                                            <p:txEl>
                                              <p:pRg st="1" end="1"/>
                                            </p:txEl>
                                          </p:spTgt>
                                        </p:tgtEl>
                                        <p:attrNameLst>
                                          <p:attrName>style.visibility</p:attrName>
                                        </p:attrNameLst>
                                      </p:cBhvr>
                                      <p:to>
                                        <p:strVal val="visible"/>
                                      </p:to>
                                    </p:set>
                                    <p:anim calcmode="lin" valueType="num">
                                      <p:cBhvr>
                                        <p:cTn id="13" dur="500" fill="hold"/>
                                        <p:tgtEl>
                                          <p:spTgt spid="4608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6085">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46085">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46085">
                                            <p:txEl>
                                              <p:pRg st="2" end="2"/>
                                            </p:txEl>
                                          </p:spTgt>
                                        </p:tgtEl>
                                        <p:attrNameLst>
                                          <p:attrName>style.visibility</p:attrName>
                                        </p:attrNameLst>
                                      </p:cBhvr>
                                      <p:to>
                                        <p:strVal val="visible"/>
                                      </p:to>
                                    </p:set>
                                    <p:anim calcmode="lin" valueType="num">
                                      <p:cBhvr>
                                        <p:cTn id="20" dur="500" fill="hold"/>
                                        <p:tgtEl>
                                          <p:spTgt spid="46085">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46085">
                                            <p:txEl>
                                              <p:pRg st="2" end="2"/>
                                            </p:txEl>
                                          </p:spTgt>
                                        </p:tgtEl>
                                        <p:attrNameLst>
                                          <p:attrName>ppt_h</p:attrName>
                                        </p:attrNameLst>
                                      </p:cBhvr>
                                      <p:tavLst>
                                        <p:tav tm="0">
                                          <p:val>
                                            <p:fltVal val="0"/>
                                          </p:val>
                                        </p:tav>
                                        <p:tav tm="100000">
                                          <p:val>
                                            <p:strVal val="#ppt_h"/>
                                          </p:val>
                                        </p:tav>
                                      </p:tavLst>
                                    </p:anim>
                                    <p:animEffect transition="in" filter="fade">
                                      <p:cBhvr>
                                        <p:cTn id="22" dur="500"/>
                                        <p:tgtEl>
                                          <p:spTgt spid="4608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46085">
                                            <p:txEl>
                                              <p:pRg st="3" end="3"/>
                                            </p:txEl>
                                          </p:spTgt>
                                        </p:tgtEl>
                                        <p:attrNameLst>
                                          <p:attrName>style.visibility</p:attrName>
                                        </p:attrNameLst>
                                      </p:cBhvr>
                                      <p:to>
                                        <p:strVal val="visible"/>
                                      </p:to>
                                    </p:set>
                                    <p:anim calcmode="lin" valueType="num">
                                      <p:cBhvr>
                                        <p:cTn id="27" dur="500" fill="hold"/>
                                        <p:tgtEl>
                                          <p:spTgt spid="46085">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46085">
                                            <p:txEl>
                                              <p:pRg st="3" end="3"/>
                                            </p:txEl>
                                          </p:spTgt>
                                        </p:tgtEl>
                                        <p:attrNameLst>
                                          <p:attrName>ppt_h</p:attrName>
                                        </p:attrNameLst>
                                      </p:cBhvr>
                                      <p:tavLst>
                                        <p:tav tm="0">
                                          <p:val>
                                            <p:fltVal val="0"/>
                                          </p:val>
                                        </p:tav>
                                        <p:tav tm="100000">
                                          <p:val>
                                            <p:strVal val="#ppt_h"/>
                                          </p:val>
                                        </p:tav>
                                      </p:tavLst>
                                    </p:anim>
                                    <p:animEffect transition="in" filter="fade">
                                      <p:cBhvr>
                                        <p:cTn id="29" dur="500"/>
                                        <p:tgtEl>
                                          <p:spTgt spid="4608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6085">
                                            <p:txEl>
                                              <p:pRg st="4" end="4"/>
                                            </p:txEl>
                                          </p:spTgt>
                                        </p:tgtEl>
                                        <p:attrNameLst>
                                          <p:attrName>style.visibility</p:attrName>
                                        </p:attrNameLst>
                                      </p:cBhvr>
                                      <p:to>
                                        <p:strVal val="visible"/>
                                      </p:to>
                                    </p:set>
                                    <p:anim calcmode="lin" valueType="num">
                                      <p:cBhvr>
                                        <p:cTn id="34" dur="500" fill="hold"/>
                                        <p:tgtEl>
                                          <p:spTgt spid="46085">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46085">
                                            <p:txEl>
                                              <p:pRg st="4" end="4"/>
                                            </p:txEl>
                                          </p:spTgt>
                                        </p:tgtEl>
                                        <p:attrNameLst>
                                          <p:attrName>ppt_h</p:attrName>
                                        </p:attrNameLst>
                                      </p:cBhvr>
                                      <p:tavLst>
                                        <p:tav tm="0">
                                          <p:val>
                                            <p:fltVal val="0"/>
                                          </p:val>
                                        </p:tav>
                                        <p:tav tm="100000">
                                          <p:val>
                                            <p:strVal val="#ppt_h"/>
                                          </p:val>
                                        </p:tav>
                                      </p:tavLst>
                                    </p:anim>
                                    <p:animEffect transition="in" filter="fade">
                                      <p:cBhvr>
                                        <p:cTn id="36" dur="500"/>
                                        <p:tgtEl>
                                          <p:spTgt spid="4608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2"/>
          <p:cNvSpPr>
            <a:spLocks noGrp="1" noChangeArrowheads="1"/>
          </p:cNvSpPr>
          <p:nvPr>
            <p:ph type="title"/>
          </p:nvPr>
        </p:nvSpPr>
        <p:spPr/>
        <p:txBody>
          <a:bodyPr/>
          <a:lstStyle/>
          <a:p>
            <a:r>
              <a:rPr lang="en-US" dirty="0" err="1"/>
              <a:t>eReceipts</a:t>
            </a:r>
            <a:endParaRPr lang="en-US" altLang="en-US" dirty="0"/>
          </a:p>
        </p:txBody>
      </p:sp>
      <p:sp>
        <p:nvSpPr>
          <p:cNvPr id="52229" name="Rectangle 3"/>
          <p:cNvSpPr>
            <a:spLocks noGrp="1" noChangeArrowheads="1"/>
          </p:cNvSpPr>
          <p:nvPr>
            <p:ph type="body" sz="quarter" idx="10"/>
          </p:nvPr>
        </p:nvSpPr>
        <p:spPr>
          <a:xfrm>
            <a:off x="481014" y="1734532"/>
            <a:ext cx="9882186" cy="3996343"/>
          </a:xfrm>
        </p:spPr>
        <p:txBody>
          <a:bodyPr/>
          <a:lstStyle/>
          <a:p>
            <a:pPr marL="342900" indent="-342900">
              <a:buFont typeface="Arial" panose="020B0604020202020204" pitchFamily="34" charset="0"/>
              <a:buChar char="•"/>
            </a:pPr>
            <a:r>
              <a:rPr lang="en-US" altLang="en-US" dirty="0"/>
              <a:t>Facilities can obtain a copy of their electronic receipt (formerly known as the electronic Facility Data Profile report (eFDP)) using TRI-MEweb under the Submission History tab.</a:t>
            </a:r>
          </a:p>
          <a:p>
            <a:pPr marL="342900" indent="-342900">
              <a:buFont typeface="Arial" panose="020B0604020202020204" pitchFamily="34" charset="0"/>
              <a:buChar char="•"/>
            </a:pPr>
            <a:r>
              <a:rPr lang="en-US" altLang="en-US" dirty="0"/>
              <a:t>Review your </a:t>
            </a:r>
            <a:r>
              <a:rPr lang="en-US" dirty="0" err="1"/>
              <a:t>eReceipt</a:t>
            </a:r>
            <a:r>
              <a:rPr lang="en-US" dirty="0"/>
              <a:t> </a:t>
            </a:r>
            <a:r>
              <a:rPr lang="en-US" altLang="en-US" dirty="0"/>
              <a:t>immediately after certifying TRI forms in CDX  to verify that EPA processed your data correctly.</a:t>
            </a:r>
          </a:p>
          <a:p>
            <a:pPr marL="342900" indent="-342900">
              <a:buFont typeface="Arial" panose="020B0604020202020204" pitchFamily="34" charset="0"/>
              <a:buChar char="•"/>
            </a:pPr>
            <a:r>
              <a:rPr lang="en-US" altLang="en-US" dirty="0"/>
              <a:t>The </a:t>
            </a:r>
            <a:r>
              <a:rPr lang="en-US" dirty="0" err="1"/>
              <a:t>eReceipt</a:t>
            </a:r>
            <a:r>
              <a:rPr lang="en-US" dirty="0"/>
              <a:t> </a:t>
            </a:r>
            <a:r>
              <a:rPr lang="en-US" altLang="en-US" dirty="0"/>
              <a:t>provides an opportunity to review data submitted to EPA.</a:t>
            </a:r>
          </a:p>
          <a:p>
            <a:pPr marL="342900" indent="-342900">
              <a:buFont typeface="Arial" panose="020B0604020202020204" pitchFamily="34" charset="0"/>
              <a:buChar char="•"/>
            </a:pPr>
            <a:r>
              <a:rPr lang="en-US" altLang="en-US" dirty="0"/>
              <a:t>It allows EPA to highlight errors and possible issues with your submission.  </a:t>
            </a:r>
          </a:p>
          <a:p>
            <a:pPr marL="342900" indent="-342900">
              <a:buFont typeface="Arial" panose="020B0604020202020204" pitchFamily="34" charset="0"/>
              <a:buChar char="•"/>
            </a:pPr>
            <a:r>
              <a:rPr lang="en-US" altLang="en-US" dirty="0"/>
              <a:t>If you have problems accessing your </a:t>
            </a:r>
            <a:r>
              <a:rPr lang="en-US" dirty="0" err="1"/>
              <a:t>eReceipt</a:t>
            </a:r>
            <a:r>
              <a:rPr lang="en-US" altLang="en-US" dirty="0"/>
              <a:t>, contact:</a:t>
            </a:r>
          </a:p>
          <a:p>
            <a:pPr lvl="1"/>
            <a:r>
              <a:rPr lang="en-US" altLang="en-US" dirty="0"/>
              <a:t>E-mail: </a:t>
            </a:r>
            <a:r>
              <a:rPr lang="en-US" altLang="en-US" dirty="0">
                <a:hlinkClick r:id="rId4"/>
              </a:rPr>
              <a:t>tri.efdp@epacdx.net</a:t>
            </a:r>
            <a:endParaRPr lang="en-US" altLang="en-US" dirty="0"/>
          </a:p>
        </p:txBody>
      </p:sp>
    </p:spTree>
    <p:custDataLst>
      <p:tags r:id="rId1"/>
    </p:custDataLst>
    <p:extLst>
      <p:ext uri="{BB962C8B-B14F-4D97-AF65-F5344CB8AC3E}">
        <p14:creationId xmlns:p14="http://schemas.microsoft.com/office/powerpoint/2010/main" val="9736694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2229">
                                            <p:txEl>
                                              <p:pRg st="0" end="0"/>
                                            </p:txEl>
                                          </p:spTgt>
                                        </p:tgtEl>
                                        <p:attrNameLst>
                                          <p:attrName>style.visibility</p:attrName>
                                        </p:attrNameLst>
                                      </p:cBhvr>
                                      <p:to>
                                        <p:strVal val="visible"/>
                                      </p:to>
                                    </p:set>
                                    <p:anim calcmode="lin" valueType="num">
                                      <p:cBhvr>
                                        <p:cTn id="7" dur="500" fill="hold"/>
                                        <p:tgtEl>
                                          <p:spTgt spid="5222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222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2229">
                                            <p:txEl>
                                              <p:pRg st="0" end="0"/>
                                            </p:txEl>
                                          </p:spTgt>
                                        </p:tgtEl>
                                      </p:cBhvr>
                                    </p:animEffect>
                                  </p:childTnLst>
                                </p:cTn>
                              </p:par>
                            </p:childTnLst>
                          </p:cTn>
                        </p:par>
                        <p:par>
                          <p:cTn id="10" fill="hold" nodeType="afterGroup">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52229">
                                            <p:txEl>
                                              <p:pRg st="1" end="1"/>
                                            </p:txEl>
                                          </p:spTgt>
                                        </p:tgtEl>
                                        <p:attrNameLst>
                                          <p:attrName>style.visibility</p:attrName>
                                        </p:attrNameLst>
                                      </p:cBhvr>
                                      <p:to>
                                        <p:strVal val="visible"/>
                                      </p:to>
                                    </p:set>
                                    <p:anim calcmode="lin" valueType="num">
                                      <p:cBhvr>
                                        <p:cTn id="13" dur="500" fill="hold"/>
                                        <p:tgtEl>
                                          <p:spTgt spid="52229">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2229">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52229">
                                            <p:txEl>
                                              <p:pRg st="1" end="1"/>
                                            </p:txEl>
                                          </p:spTgt>
                                        </p:tgtEl>
                                      </p:cBhvr>
                                    </p:animEffect>
                                  </p:childTnLst>
                                </p:cTn>
                              </p:par>
                            </p:childTnLst>
                          </p:cTn>
                        </p:par>
                        <p:par>
                          <p:cTn id="16" fill="hold" nodeType="afterGroup">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52229">
                                            <p:txEl>
                                              <p:pRg st="2" end="2"/>
                                            </p:txEl>
                                          </p:spTgt>
                                        </p:tgtEl>
                                        <p:attrNameLst>
                                          <p:attrName>style.visibility</p:attrName>
                                        </p:attrNameLst>
                                      </p:cBhvr>
                                      <p:to>
                                        <p:strVal val="visible"/>
                                      </p:to>
                                    </p:set>
                                    <p:anim calcmode="lin" valueType="num">
                                      <p:cBhvr>
                                        <p:cTn id="19" dur="500" fill="hold"/>
                                        <p:tgtEl>
                                          <p:spTgt spid="52229">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2229">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52229">
                                            <p:txEl>
                                              <p:pRg st="2" end="2"/>
                                            </p:txEl>
                                          </p:spTgt>
                                        </p:tgtEl>
                                      </p:cBhvr>
                                    </p:animEffect>
                                  </p:childTnLst>
                                </p:cTn>
                              </p:par>
                            </p:childTnLst>
                          </p:cTn>
                        </p:par>
                        <p:par>
                          <p:cTn id="22" fill="hold" nodeType="afterGroup">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52229">
                                            <p:txEl>
                                              <p:pRg st="3" end="3"/>
                                            </p:txEl>
                                          </p:spTgt>
                                        </p:tgtEl>
                                        <p:attrNameLst>
                                          <p:attrName>style.visibility</p:attrName>
                                        </p:attrNameLst>
                                      </p:cBhvr>
                                      <p:to>
                                        <p:strVal val="visible"/>
                                      </p:to>
                                    </p:set>
                                    <p:anim calcmode="lin" valueType="num">
                                      <p:cBhvr>
                                        <p:cTn id="25" dur="500" fill="hold"/>
                                        <p:tgtEl>
                                          <p:spTgt spid="52229">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52229">
                                            <p:txEl>
                                              <p:pRg st="3" end="3"/>
                                            </p:txEl>
                                          </p:spTgt>
                                        </p:tgtEl>
                                        <p:attrNameLst>
                                          <p:attrName>ppt_h</p:attrName>
                                        </p:attrNameLst>
                                      </p:cBhvr>
                                      <p:tavLst>
                                        <p:tav tm="0">
                                          <p:val>
                                            <p:fltVal val="0"/>
                                          </p:val>
                                        </p:tav>
                                        <p:tav tm="100000">
                                          <p:val>
                                            <p:strVal val="#ppt_h"/>
                                          </p:val>
                                        </p:tav>
                                      </p:tavLst>
                                    </p:anim>
                                    <p:animEffect transition="in" filter="fade">
                                      <p:cBhvr>
                                        <p:cTn id="27" dur="500"/>
                                        <p:tgtEl>
                                          <p:spTgt spid="52229">
                                            <p:txEl>
                                              <p:pRg st="3" end="3"/>
                                            </p:txEl>
                                          </p:spTgt>
                                        </p:tgtEl>
                                      </p:cBhvr>
                                    </p:animEffect>
                                  </p:childTnLst>
                                </p:cTn>
                              </p:par>
                            </p:childTnLst>
                          </p:cTn>
                        </p:par>
                        <p:par>
                          <p:cTn id="28" fill="hold" nodeType="afterGroup">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52229">
                                            <p:txEl>
                                              <p:pRg st="4" end="4"/>
                                            </p:txEl>
                                          </p:spTgt>
                                        </p:tgtEl>
                                        <p:attrNameLst>
                                          <p:attrName>style.visibility</p:attrName>
                                        </p:attrNameLst>
                                      </p:cBhvr>
                                      <p:to>
                                        <p:strVal val="visible"/>
                                      </p:to>
                                    </p:set>
                                    <p:anim calcmode="lin" valueType="num">
                                      <p:cBhvr>
                                        <p:cTn id="31" dur="500" fill="hold"/>
                                        <p:tgtEl>
                                          <p:spTgt spid="52229">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52229">
                                            <p:txEl>
                                              <p:pRg st="4" end="4"/>
                                            </p:txEl>
                                          </p:spTgt>
                                        </p:tgtEl>
                                        <p:attrNameLst>
                                          <p:attrName>ppt_h</p:attrName>
                                        </p:attrNameLst>
                                      </p:cBhvr>
                                      <p:tavLst>
                                        <p:tav tm="0">
                                          <p:val>
                                            <p:fltVal val="0"/>
                                          </p:val>
                                        </p:tav>
                                        <p:tav tm="100000">
                                          <p:val>
                                            <p:strVal val="#ppt_h"/>
                                          </p:val>
                                        </p:tav>
                                      </p:tavLst>
                                    </p:anim>
                                    <p:animEffect transition="in" filter="fade">
                                      <p:cBhvr>
                                        <p:cTn id="33" dur="500"/>
                                        <p:tgtEl>
                                          <p:spTgt spid="52229">
                                            <p:txEl>
                                              <p:pRg st="4" end="4"/>
                                            </p:txEl>
                                          </p:spTgt>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52229">
                                            <p:txEl>
                                              <p:pRg st="5" end="5"/>
                                            </p:txEl>
                                          </p:spTgt>
                                        </p:tgtEl>
                                        <p:attrNameLst>
                                          <p:attrName>style.visibility</p:attrName>
                                        </p:attrNameLst>
                                      </p:cBhvr>
                                      <p:to>
                                        <p:strVal val="visible"/>
                                      </p:to>
                                    </p:set>
                                    <p:anim calcmode="lin" valueType="num">
                                      <p:cBhvr>
                                        <p:cTn id="36" dur="500" fill="hold"/>
                                        <p:tgtEl>
                                          <p:spTgt spid="52229">
                                            <p:txEl>
                                              <p:pRg st="5" end="5"/>
                                            </p:txEl>
                                          </p:spTgt>
                                        </p:tgtEl>
                                        <p:attrNameLst>
                                          <p:attrName>ppt_w</p:attrName>
                                        </p:attrNameLst>
                                      </p:cBhvr>
                                      <p:tavLst>
                                        <p:tav tm="0">
                                          <p:val>
                                            <p:fltVal val="0"/>
                                          </p:val>
                                        </p:tav>
                                        <p:tav tm="100000">
                                          <p:val>
                                            <p:strVal val="#ppt_w"/>
                                          </p:val>
                                        </p:tav>
                                      </p:tavLst>
                                    </p:anim>
                                    <p:anim calcmode="lin" valueType="num">
                                      <p:cBhvr>
                                        <p:cTn id="37" dur="500" fill="hold"/>
                                        <p:tgtEl>
                                          <p:spTgt spid="52229">
                                            <p:txEl>
                                              <p:pRg st="5" end="5"/>
                                            </p:txEl>
                                          </p:spTgt>
                                        </p:tgtEl>
                                        <p:attrNameLst>
                                          <p:attrName>ppt_h</p:attrName>
                                        </p:attrNameLst>
                                      </p:cBhvr>
                                      <p:tavLst>
                                        <p:tav tm="0">
                                          <p:val>
                                            <p:fltVal val="0"/>
                                          </p:val>
                                        </p:tav>
                                        <p:tav tm="100000">
                                          <p:val>
                                            <p:strVal val="#ppt_h"/>
                                          </p:val>
                                        </p:tav>
                                      </p:tavLst>
                                    </p:anim>
                                    <p:animEffect transition="in" filter="fade">
                                      <p:cBhvr>
                                        <p:cTn id="38" dur="500"/>
                                        <p:tgtEl>
                                          <p:spTgt spid="5222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2"/>
          <p:cNvSpPr>
            <a:spLocks noGrp="1" noChangeArrowheads="1"/>
          </p:cNvSpPr>
          <p:nvPr>
            <p:ph type="title"/>
          </p:nvPr>
        </p:nvSpPr>
        <p:spPr/>
        <p:txBody>
          <a:bodyPr/>
          <a:lstStyle/>
          <a:p>
            <a:r>
              <a:rPr lang="en-US" altLang="en-US" dirty="0"/>
              <a:t>TRI-</a:t>
            </a:r>
            <a:r>
              <a:rPr lang="en-US" altLang="en-US" dirty="0" err="1"/>
              <a:t>MEweb</a:t>
            </a:r>
            <a:r>
              <a:rPr lang="en-US" altLang="en-US" dirty="0"/>
              <a:t> Tutorials</a:t>
            </a:r>
          </a:p>
        </p:txBody>
      </p:sp>
      <p:sp>
        <p:nvSpPr>
          <p:cNvPr id="50181" name="Rectangle 3"/>
          <p:cNvSpPr>
            <a:spLocks noGrp="1" noChangeArrowheads="1"/>
          </p:cNvSpPr>
          <p:nvPr>
            <p:ph type="body" sz="quarter" idx="10"/>
          </p:nvPr>
        </p:nvSpPr>
        <p:spPr/>
        <p:txBody>
          <a:bodyPr/>
          <a:lstStyle/>
          <a:p>
            <a:r>
              <a:rPr lang="en-US" dirty="0"/>
              <a:t>TRI-</a:t>
            </a:r>
            <a:r>
              <a:rPr lang="en-US" dirty="0" err="1"/>
              <a:t>MEweb</a:t>
            </a:r>
            <a:r>
              <a:rPr lang="en-US" dirty="0"/>
              <a:t> has integrated online tutorials to assist users with common functions in the application.</a:t>
            </a:r>
          </a:p>
          <a:p>
            <a:pPr lvl="1"/>
            <a:r>
              <a:rPr lang="en-US" dirty="0"/>
              <a:t>Tutorials cover areas such as </a:t>
            </a:r>
          </a:p>
          <a:p>
            <a:pPr lvl="2"/>
            <a:r>
              <a:rPr lang="en-US" dirty="0"/>
              <a:t>Overview </a:t>
            </a:r>
          </a:p>
          <a:p>
            <a:pPr lvl="2"/>
            <a:r>
              <a:rPr lang="en-US" dirty="0"/>
              <a:t>Registration </a:t>
            </a:r>
          </a:p>
          <a:p>
            <a:pPr lvl="2"/>
            <a:r>
              <a:rPr lang="en-US" dirty="0"/>
              <a:t>Accessing Your Facility </a:t>
            </a:r>
          </a:p>
          <a:p>
            <a:pPr lvl="2"/>
            <a:r>
              <a:rPr lang="en-US" dirty="0"/>
              <a:t>Nominating a Certifying Official </a:t>
            </a:r>
          </a:p>
          <a:p>
            <a:pPr lvl="2"/>
            <a:r>
              <a:rPr lang="en-US" dirty="0"/>
              <a:t>Section 8 Calculator </a:t>
            </a:r>
          </a:p>
          <a:p>
            <a:pPr lvl="2"/>
            <a:r>
              <a:rPr lang="en-US" dirty="0"/>
              <a:t>Submitting Data </a:t>
            </a:r>
          </a:p>
          <a:p>
            <a:pPr lvl="2"/>
            <a:r>
              <a:rPr lang="en-US" dirty="0"/>
              <a:t>Certifying Data </a:t>
            </a:r>
          </a:p>
          <a:p>
            <a:pPr lvl="2"/>
            <a:r>
              <a:rPr lang="en-US" dirty="0"/>
              <a:t>Getting Help </a:t>
            </a:r>
          </a:p>
        </p:txBody>
      </p:sp>
      <p:sp>
        <p:nvSpPr>
          <p:cNvPr id="9" name="Text Placeholder 8">
            <a:extLst>
              <a:ext uri="{FF2B5EF4-FFF2-40B4-BE49-F238E27FC236}">
                <a16:creationId xmlns:a16="http://schemas.microsoft.com/office/drawing/2014/main" id="{B4503747-BD85-5247-9AE2-8F2540C07C49}"/>
              </a:ext>
            </a:extLst>
          </p:cNvPr>
          <p:cNvSpPr>
            <a:spLocks noGrp="1"/>
          </p:cNvSpPr>
          <p:nvPr>
            <p:ph type="body" sz="quarter" idx="12"/>
          </p:nvPr>
        </p:nvSpPr>
        <p:spPr>
          <a:xfrm>
            <a:off x="6373261" y="3429001"/>
            <a:ext cx="4925003" cy="1437468"/>
          </a:xfrm>
        </p:spPr>
        <p:txBody>
          <a:bodyPr/>
          <a:lstStyle/>
          <a:p>
            <a:r>
              <a:rPr lang="en-US" dirty="0"/>
              <a:t>The tutorials can be viewed at:</a:t>
            </a:r>
          </a:p>
          <a:p>
            <a:pPr lvl="1"/>
            <a:r>
              <a:rPr lang="en-US" dirty="0">
                <a:hlinkClick r:id="rId4"/>
              </a:rPr>
              <a:t>https://www.epa.gov/system/files/documents/2022-08/TRI-MEweb%20Mini-Tutorial%20List.pdf</a:t>
            </a:r>
            <a:r>
              <a:rPr lang="en-US" dirty="0"/>
              <a:t> </a:t>
            </a:r>
          </a:p>
          <a:p>
            <a:endParaRPr lang="en-US" dirty="0"/>
          </a:p>
        </p:txBody>
      </p:sp>
      <p:sp>
        <p:nvSpPr>
          <p:cNvPr id="13" name="Oval 12">
            <a:extLst>
              <a:ext uri="{FF2B5EF4-FFF2-40B4-BE49-F238E27FC236}">
                <a16:creationId xmlns:a16="http://schemas.microsoft.com/office/drawing/2014/main" id="{53C32CE9-A1FE-8040-983D-BCDCE2026676}"/>
              </a:ext>
            </a:extLst>
          </p:cNvPr>
          <p:cNvSpPr/>
          <p:nvPr/>
        </p:nvSpPr>
        <p:spPr>
          <a:xfrm>
            <a:off x="6373261" y="1925574"/>
            <a:ext cx="1246353" cy="124635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p>
        </p:txBody>
      </p:sp>
      <p:pic>
        <p:nvPicPr>
          <p:cNvPr id="11" name="Picture 10">
            <a:extLst>
              <a:ext uri="{FF2B5EF4-FFF2-40B4-BE49-F238E27FC236}">
                <a16:creationId xmlns:a16="http://schemas.microsoft.com/office/drawing/2014/main" id="{296A3E64-1F0B-BC40-8273-A35844A671B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33966" y="2215597"/>
            <a:ext cx="727730" cy="727730"/>
          </a:xfrm>
          <a:prstGeom prst="rect">
            <a:avLst/>
          </a:prstGeom>
        </p:spPr>
      </p:pic>
    </p:spTree>
    <p:custDataLst>
      <p:tags r:id="rId1"/>
    </p:custDataLst>
    <p:extLst>
      <p:ext uri="{BB962C8B-B14F-4D97-AF65-F5344CB8AC3E}">
        <p14:creationId xmlns:p14="http://schemas.microsoft.com/office/powerpoint/2010/main" val="10358068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0181">
                                            <p:txEl>
                                              <p:pRg st="0" end="0"/>
                                            </p:txEl>
                                          </p:spTgt>
                                        </p:tgtEl>
                                        <p:attrNameLst>
                                          <p:attrName>style.visibility</p:attrName>
                                        </p:attrNameLst>
                                      </p:cBhvr>
                                      <p:to>
                                        <p:strVal val="visible"/>
                                      </p:to>
                                    </p:set>
                                    <p:anim calcmode="lin" valueType="num">
                                      <p:cBhvr>
                                        <p:cTn id="7" dur="500" fill="hold"/>
                                        <p:tgtEl>
                                          <p:spTgt spid="5018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018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0181">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0181">
                                            <p:txEl>
                                              <p:pRg st="1" end="1"/>
                                            </p:txEl>
                                          </p:spTgt>
                                        </p:tgtEl>
                                        <p:attrNameLst>
                                          <p:attrName>style.visibility</p:attrName>
                                        </p:attrNameLst>
                                      </p:cBhvr>
                                      <p:to>
                                        <p:strVal val="visible"/>
                                      </p:to>
                                    </p:set>
                                    <p:anim calcmode="lin" valueType="num">
                                      <p:cBhvr>
                                        <p:cTn id="12" dur="500" fill="hold"/>
                                        <p:tgtEl>
                                          <p:spTgt spid="50181">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50181">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50181">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0181">
                                            <p:txEl>
                                              <p:pRg st="2" end="2"/>
                                            </p:txEl>
                                          </p:spTgt>
                                        </p:tgtEl>
                                        <p:attrNameLst>
                                          <p:attrName>style.visibility</p:attrName>
                                        </p:attrNameLst>
                                      </p:cBhvr>
                                      <p:to>
                                        <p:strVal val="visible"/>
                                      </p:to>
                                    </p:set>
                                    <p:animEffect transition="in" filter="fade">
                                      <p:cBhvr>
                                        <p:cTn id="17" dur="500"/>
                                        <p:tgtEl>
                                          <p:spTgt spid="50181">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0181">
                                            <p:txEl>
                                              <p:pRg st="3" end="3"/>
                                            </p:txEl>
                                          </p:spTgt>
                                        </p:tgtEl>
                                        <p:attrNameLst>
                                          <p:attrName>style.visibility</p:attrName>
                                        </p:attrNameLst>
                                      </p:cBhvr>
                                      <p:to>
                                        <p:strVal val="visible"/>
                                      </p:to>
                                    </p:set>
                                    <p:animEffect transition="in" filter="fade">
                                      <p:cBhvr>
                                        <p:cTn id="20" dur="500"/>
                                        <p:tgtEl>
                                          <p:spTgt spid="50181">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0181">
                                            <p:txEl>
                                              <p:pRg st="4" end="4"/>
                                            </p:txEl>
                                          </p:spTgt>
                                        </p:tgtEl>
                                        <p:attrNameLst>
                                          <p:attrName>style.visibility</p:attrName>
                                        </p:attrNameLst>
                                      </p:cBhvr>
                                      <p:to>
                                        <p:strVal val="visible"/>
                                      </p:to>
                                    </p:set>
                                    <p:animEffect transition="in" filter="fade">
                                      <p:cBhvr>
                                        <p:cTn id="23" dur="500"/>
                                        <p:tgtEl>
                                          <p:spTgt spid="50181">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0181">
                                            <p:txEl>
                                              <p:pRg st="5" end="5"/>
                                            </p:txEl>
                                          </p:spTgt>
                                        </p:tgtEl>
                                        <p:attrNameLst>
                                          <p:attrName>style.visibility</p:attrName>
                                        </p:attrNameLst>
                                      </p:cBhvr>
                                      <p:to>
                                        <p:strVal val="visible"/>
                                      </p:to>
                                    </p:set>
                                    <p:animEffect transition="in" filter="fade">
                                      <p:cBhvr>
                                        <p:cTn id="26" dur="500"/>
                                        <p:tgtEl>
                                          <p:spTgt spid="50181">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0181">
                                            <p:txEl>
                                              <p:pRg st="6" end="6"/>
                                            </p:txEl>
                                          </p:spTgt>
                                        </p:tgtEl>
                                        <p:attrNameLst>
                                          <p:attrName>style.visibility</p:attrName>
                                        </p:attrNameLst>
                                      </p:cBhvr>
                                      <p:to>
                                        <p:strVal val="visible"/>
                                      </p:to>
                                    </p:set>
                                    <p:animEffect transition="in" filter="fade">
                                      <p:cBhvr>
                                        <p:cTn id="29" dur="500"/>
                                        <p:tgtEl>
                                          <p:spTgt spid="50181">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181">
                                            <p:txEl>
                                              <p:pRg st="7" end="7"/>
                                            </p:txEl>
                                          </p:spTgt>
                                        </p:tgtEl>
                                        <p:attrNameLst>
                                          <p:attrName>style.visibility</p:attrName>
                                        </p:attrNameLst>
                                      </p:cBhvr>
                                      <p:to>
                                        <p:strVal val="visible"/>
                                      </p:to>
                                    </p:set>
                                    <p:animEffect transition="in" filter="fade">
                                      <p:cBhvr>
                                        <p:cTn id="32" dur="500"/>
                                        <p:tgtEl>
                                          <p:spTgt spid="50181">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181">
                                            <p:txEl>
                                              <p:pRg st="8" end="8"/>
                                            </p:txEl>
                                          </p:spTgt>
                                        </p:tgtEl>
                                        <p:attrNameLst>
                                          <p:attrName>style.visibility</p:attrName>
                                        </p:attrNameLst>
                                      </p:cBhvr>
                                      <p:to>
                                        <p:strVal val="visible"/>
                                      </p:to>
                                    </p:set>
                                    <p:animEffect transition="in" filter="fade">
                                      <p:cBhvr>
                                        <p:cTn id="35" dur="500"/>
                                        <p:tgtEl>
                                          <p:spTgt spid="50181">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0181">
                                            <p:txEl>
                                              <p:pRg st="9" end="9"/>
                                            </p:txEl>
                                          </p:spTgt>
                                        </p:tgtEl>
                                        <p:attrNameLst>
                                          <p:attrName>style.visibility</p:attrName>
                                        </p:attrNameLst>
                                      </p:cBhvr>
                                      <p:to>
                                        <p:strVal val="visible"/>
                                      </p:to>
                                    </p:set>
                                    <p:animEffect transition="in" filter="fade">
                                      <p:cBhvr>
                                        <p:cTn id="38" dur="500"/>
                                        <p:tgtEl>
                                          <p:spTgt spid="5018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1"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1344026" y="1417367"/>
            <a:ext cx="8048330" cy="573371"/>
          </a:xfrm>
        </p:spPr>
        <p:txBody>
          <a:bodyPr/>
          <a:lstStyle/>
          <a:p>
            <a:r>
              <a:rPr lang="en-US" dirty="0"/>
              <a:t>END OF MODULE</a:t>
            </a:r>
          </a:p>
        </p:txBody>
      </p:sp>
    </p:spTree>
    <p:custDataLst>
      <p:tags r:id="rId1"/>
    </p:custDataLst>
    <p:extLst>
      <p:ext uri="{BB962C8B-B14F-4D97-AF65-F5344CB8AC3E}">
        <p14:creationId xmlns:p14="http://schemas.microsoft.com/office/powerpoint/2010/main" val="9472235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Number Placeholder 4"/>
          <p:cNvSpPr txBox="1">
            <a:spLocks noGrp="1"/>
          </p:cNvSpPr>
          <p:nvPr/>
        </p:nvSpPr>
        <p:spPr bwMode="auto">
          <a:xfrm>
            <a:off x="8763000" y="62103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1" tIns="45710" rIns="91421" bIns="45710"/>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a:fld id="{432AD68B-D5BF-47FC-9596-56E1CFB87800}" type="slidenum">
              <a:rPr lang="en-US" altLang="en-US" sz="1300"/>
              <a:pPr algn="r"/>
              <a:t>76</a:t>
            </a:fld>
            <a:endParaRPr lang="en-US" altLang="en-US" sz="1300"/>
          </a:p>
        </p:txBody>
      </p:sp>
      <p:sp>
        <p:nvSpPr>
          <p:cNvPr id="260099" name="Rectangle 2"/>
          <p:cNvSpPr>
            <a:spLocks noGrp="1" noChangeArrowheads="1"/>
          </p:cNvSpPr>
          <p:nvPr>
            <p:ph type="title"/>
          </p:nvPr>
        </p:nvSpPr>
        <p:spPr/>
        <p:txBody>
          <a:bodyPr/>
          <a:lstStyle/>
          <a:p>
            <a:r>
              <a:rPr lang="en-US" altLang="en-US" dirty="0"/>
              <a:t>Quiz Answers</a:t>
            </a:r>
          </a:p>
        </p:txBody>
      </p:sp>
      <p:sp>
        <p:nvSpPr>
          <p:cNvPr id="2" name="Slide Number Placeholder 1"/>
          <p:cNvSpPr>
            <a:spLocks noGrp="1"/>
          </p:cNvSpPr>
          <p:nvPr>
            <p:ph type="sldNum" sz="quarter" idx="4294967295"/>
          </p:nvPr>
        </p:nvSpPr>
        <p:spPr>
          <a:xfrm>
            <a:off x="9652000" y="6210300"/>
            <a:ext cx="2540000" cy="457200"/>
          </a:xfrm>
          <a:prstGeom prst="rect">
            <a:avLst/>
          </a:prstGeom>
        </p:spPr>
        <p:txBody>
          <a:bodyPr/>
          <a:lstStyle/>
          <a:p>
            <a:pPr>
              <a:defRPr/>
            </a:pPr>
            <a:fld id="{BA396FF6-E613-425A-BEAA-AABE638ABF7C}" type="slidenum">
              <a:rPr lang="en-US" altLang="en-US" smtClean="0"/>
              <a:pPr>
                <a:defRPr/>
              </a:pPr>
              <a:t>76</a:t>
            </a:fld>
            <a:endParaRPr lang="en-US" altLang="en-US"/>
          </a:p>
        </p:txBody>
      </p:sp>
    </p:spTree>
    <p:extLst>
      <p:ext uri="{BB962C8B-B14F-4D97-AF65-F5344CB8AC3E}">
        <p14:creationId xmlns:p14="http://schemas.microsoft.com/office/powerpoint/2010/main" val="8045511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#1: </a:t>
            </a:r>
            <a:r>
              <a:rPr lang="en-US" b="0" dirty="0"/>
              <a:t>Question 1</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a:xfrm>
            <a:off x="622479" y="1758485"/>
            <a:ext cx="9194621" cy="1048215"/>
          </a:xfrm>
        </p:spPr>
        <p:txBody>
          <a:bodyPr/>
          <a:lstStyle/>
          <a:p>
            <a:r>
              <a:rPr lang="en-US" altLang="en-US" sz="1400" dirty="0"/>
              <a:t>A facility processes 200,000 pounds of a mixture containing 10% zinc chromate (ZnCrO</a:t>
            </a:r>
            <a:r>
              <a:rPr lang="en-US" altLang="en-US" sz="1400" baseline="-25000" dirty="0"/>
              <a:t>4</a:t>
            </a:r>
            <a:r>
              <a:rPr lang="en-US" altLang="en-US" sz="1400" dirty="0"/>
              <a:t>) and 15% chromium dioxide (CrO</a:t>
            </a:r>
            <a:r>
              <a:rPr lang="en-US" altLang="en-US" sz="1400" baseline="-25000" dirty="0"/>
              <a:t>2</a:t>
            </a:r>
            <a:r>
              <a:rPr lang="en-US" altLang="en-US" sz="1400" dirty="0"/>
              <a:t>) by weight</a:t>
            </a:r>
          </a:p>
          <a:p>
            <a:r>
              <a:rPr lang="en-US" altLang="en-US" sz="1400" i="1" dirty="0"/>
              <a:t>For which of the following chemical categories was the processing threshold exceeded?</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4051301"/>
            <a:ext cx="8800921" cy="470027"/>
          </a:xfrm>
        </p:spPr>
        <p:txBody>
          <a:bodyPr/>
          <a:lstStyle/>
          <a:p>
            <a:r>
              <a:rPr lang="en-US" altLang="en-US" dirty="0"/>
              <a:t>Answer: A is correct</a:t>
            </a:r>
          </a:p>
        </p:txBody>
      </p:sp>
      <p:sp>
        <p:nvSpPr>
          <p:cNvPr id="5" name="Rectangle 4">
            <a:extLst>
              <a:ext uri="{FF2B5EF4-FFF2-40B4-BE49-F238E27FC236}">
                <a16:creationId xmlns:a16="http://schemas.microsoft.com/office/drawing/2014/main" id="{78990783-AEE8-C745-81D8-C76A2A7A8A5C}"/>
              </a:ext>
            </a:extLst>
          </p:cNvPr>
          <p:cNvSpPr/>
          <p:nvPr/>
        </p:nvSpPr>
        <p:spPr>
          <a:xfrm>
            <a:off x="622479" y="3796766"/>
            <a:ext cx="29988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17">
            <a:extLst>
              <a:ext uri="{FF2B5EF4-FFF2-40B4-BE49-F238E27FC236}">
                <a16:creationId xmlns:a16="http://schemas.microsoft.com/office/drawing/2014/main" id="{AD4B5AAE-8030-AB47-89C0-62EEA96366FB}"/>
              </a:ext>
            </a:extLst>
          </p:cNvPr>
          <p:cNvSpPr txBox="1">
            <a:spLocks/>
          </p:cNvSpPr>
          <p:nvPr/>
        </p:nvSpPr>
        <p:spPr>
          <a:xfrm>
            <a:off x="2920918" y="2641383"/>
            <a:ext cx="2998834" cy="787617"/>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400" i="1" dirty="0"/>
              <a:t>A. Chromium compounds only</a:t>
            </a:r>
            <a:br>
              <a:rPr lang="en-US" altLang="en-US" sz="1400" i="1" dirty="0"/>
            </a:br>
            <a:r>
              <a:rPr lang="en-US" altLang="en-US" sz="1400" i="1" dirty="0"/>
              <a:t>B. Zinc compounds only</a:t>
            </a:r>
          </a:p>
        </p:txBody>
      </p:sp>
      <p:sp>
        <p:nvSpPr>
          <p:cNvPr id="7" name="Text Placeholder 17">
            <a:extLst>
              <a:ext uri="{FF2B5EF4-FFF2-40B4-BE49-F238E27FC236}">
                <a16:creationId xmlns:a16="http://schemas.microsoft.com/office/drawing/2014/main" id="{C5DE4431-F47D-4541-B12E-2C0843057D61}"/>
              </a:ext>
            </a:extLst>
          </p:cNvPr>
          <p:cNvSpPr txBox="1">
            <a:spLocks/>
          </p:cNvSpPr>
          <p:nvPr/>
        </p:nvSpPr>
        <p:spPr>
          <a:xfrm>
            <a:off x="5936615" y="2641383"/>
            <a:ext cx="2998834" cy="787617"/>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400" i="1" dirty="0"/>
              <a:t>C. Neither</a:t>
            </a:r>
            <a:br>
              <a:rPr lang="en-US" altLang="en-US" sz="1400" i="1" dirty="0"/>
            </a:br>
            <a:r>
              <a:rPr lang="en-US" altLang="en-US" sz="1400" i="1" dirty="0"/>
              <a:t>D. Both</a:t>
            </a:r>
          </a:p>
        </p:txBody>
      </p:sp>
      <p:sp>
        <p:nvSpPr>
          <p:cNvPr id="12" name="Rectangle 11">
            <a:extLst>
              <a:ext uri="{FF2B5EF4-FFF2-40B4-BE49-F238E27FC236}">
                <a16:creationId xmlns:a16="http://schemas.microsoft.com/office/drawing/2014/main" id="{DD7F6370-5025-6B4A-8784-8217DD767EB8}"/>
              </a:ext>
            </a:extLst>
          </p:cNvPr>
          <p:cNvSpPr/>
          <p:nvPr/>
        </p:nvSpPr>
        <p:spPr>
          <a:xfrm>
            <a:off x="622478" y="3899028"/>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17">
            <a:extLst>
              <a:ext uri="{FF2B5EF4-FFF2-40B4-BE49-F238E27FC236}">
                <a16:creationId xmlns:a16="http://schemas.microsoft.com/office/drawing/2014/main" id="{239B8D3B-FEBB-9441-8834-8719654BAD05}"/>
              </a:ext>
            </a:extLst>
          </p:cNvPr>
          <p:cNvSpPr txBox="1">
            <a:spLocks/>
          </p:cNvSpPr>
          <p:nvPr/>
        </p:nvSpPr>
        <p:spPr>
          <a:xfrm>
            <a:off x="622479" y="2787064"/>
            <a:ext cx="2998834" cy="800813"/>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80000"/>
              </a:lnSpc>
              <a:buAutoNum type="alphaUcPeriod"/>
              <a:defRPr/>
            </a:pPr>
            <a:r>
              <a:rPr lang="en-US" altLang="en-US" sz="1400" dirty="0">
                <a:solidFill>
                  <a:schemeClr val="tx1"/>
                </a:solidFill>
                <a:cs typeface="Times New Roman" panose="02020603050405020304" pitchFamily="18" charset="0"/>
              </a:rPr>
              <a:t>Chromium compounds only</a:t>
            </a:r>
          </a:p>
          <a:p>
            <a:pPr marL="342900" indent="-342900">
              <a:lnSpc>
                <a:spcPct val="80000"/>
              </a:lnSpc>
              <a:buAutoNum type="alphaUcPeriod"/>
              <a:defRPr/>
            </a:pPr>
            <a:r>
              <a:rPr lang="en-US" altLang="en-US" sz="1400" dirty="0">
                <a:solidFill>
                  <a:schemeClr val="tx1"/>
                </a:solidFill>
                <a:cs typeface="Times New Roman" panose="02020603050405020304" pitchFamily="18" charset="0"/>
              </a:rPr>
              <a:t>Zinc compounds only</a:t>
            </a:r>
          </a:p>
        </p:txBody>
      </p:sp>
      <p:sp>
        <p:nvSpPr>
          <p:cNvPr id="14" name="Text Placeholder 17">
            <a:extLst>
              <a:ext uri="{FF2B5EF4-FFF2-40B4-BE49-F238E27FC236}">
                <a16:creationId xmlns:a16="http://schemas.microsoft.com/office/drawing/2014/main" id="{C48D226C-C83B-4D4B-A573-D4E783ADD924}"/>
              </a:ext>
            </a:extLst>
          </p:cNvPr>
          <p:cNvSpPr txBox="1">
            <a:spLocks/>
          </p:cNvSpPr>
          <p:nvPr/>
        </p:nvSpPr>
        <p:spPr>
          <a:xfrm>
            <a:off x="3873679" y="2787064"/>
            <a:ext cx="2998834" cy="800813"/>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defRPr/>
            </a:pPr>
            <a:r>
              <a:rPr lang="en-US" altLang="en-US" sz="1400" dirty="0">
                <a:solidFill>
                  <a:schemeClr val="tx1"/>
                </a:solidFill>
                <a:cs typeface="Times New Roman" panose="02020603050405020304" pitchFamily="18" charset="0"/>
              </a:rPr>
              <a:t>C. Neither</a:t>
            </a:r>
          </a:p>
          <a:p>
            <a:pPr marL="0" indent="0">
              <a:lnSpc>
                <a:spcPct val="80000"/>
              </a:lnSpc>
              <a:defRPr/>
            </a:pPr>
            <a:r>
              <a:rPr lang="en-US" altLang="en-US" sz="1400" dirty="0">
                <a:solidFill>
                  <a:schemeClr val="tx1"/>
                </a:solidFill>
                <a:cs typeface="Times New Roman" panose="02020603050405020304" pitchFamily="18" charset="0"/>
              </a:rPr>
              <a:t>D. Both</a:t>
            </a:r>
            <a:r>
              <a:rPr lang="en-US" altLang="en-US" sz="1400" dirty="0">
                <a:solidFill>
                  <a:schemeClr val="tx1"/>
                </a:solidFill>
              </a:rPr>
              <a:t> </a:t>
            </a:r>
          </a:p>
        </p:txBody>
      </p:sp>
      <p:sp>
        <p:nvSpPr>
          <p:cNvPr id="15" name="Text Placeholder 18">
            <a:extLst>
              <a:ext uri="{FF2B5EF4-FFF2-40B4-BE49-F238E27FC236}">
                <a16:creationId xmlns:a16="http://schemas.microsoft.com/office/drawing/2014/main" id="{7C43C0A4-3B11-0442-BF32-2268BE50ECC9}"/>
              </a:ext>
            </a:extLst>
          </p:cNvPr>
          <p:cNvSpPr txBox="1">
            <a:spLocks/>
          </p:cNvSpPr>
          <p:nvPr/>
        </p:nvSpPr>
        <p:spPr>
          <a:xfrm>
            <a:off x="622479" y="4660901"/>
            <a:ext cx="4165421" cy="538349"/>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b="1" dirty="0">
                <a:solidFill>
                  <a:srgbClr val="006CB6"/>
                </a:solidFill>
              </a:rPr>
              <a:t>Total chromium compounds processed: </a:t>
            </a:r>
            <a:r>
              <a:rPr lang="en-US" altLang="en-US" sz="1600" b="0" dirty="0">
                <a:solidFill>
                  <a:srgbClr val="006CB6"/>
                </a:solidFill>
              </a:rPr>
              <a:t>(10% + 15%) </a:t>
            </a:r>
            <a:r>
              <a:rPr lang="en-US" sz="1600" b="0" dirty="0"/>
              <a:t>×</a:t>
            </a:r>
            <a:r>
              <a:rPr lang="en-US" altLang="en-US" sz="1600" b="0" dirty="0">
                <a:solidFill>
                  <a:srgbClr val="006CB6"/>
                </a:solidFill>
              </a:rPr>
              <a:t> (200,000 lb) = 50,000 lb</a:t>
            </a:r>
          </a:p>
        </p:txBody>
      </p:sp>
      <p:sp>
        <p:nvSpPr>
          <p:cNvPr id="16" name="Text Placeholder 18">
            <a:extLst>
              <a:ext uri="{FF2B5EF4-FFF2-40B4-BE49-F238E27FC236}">
                <a16:creationId xmlns:a16="http://schemas.microsoft.com/office/drawing/2014/main" id="{4BFB45AC-2301-AC4D-9C6B-6FC7DA5F122B}"/>
              </a:ext>
            </a:extLst>
          </p:cNvPr>
          <p:cNvSpPr txBox="1">
            <a:spLocks/>
          </p:cNvSpPr>
          <p:nvPr/>
        </p:nvSpPr>
        <p:spPr>
          <a:xfrm>
            <a:off x="622479" y="5338823"/>
            <a:ext cx="4165421" cy="538349"/>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b="1" dirty="0">
                <a:solidFill>
                  <a:srgbClr val="006CB6"/>
                </a:solidFill>
              </a:rPr>
              <a:t>Total zinc compounds processed: </a:t>
            </a:r>
            <a:br>
              <a:rPr lang="en-US" altLang="en-US" sz="1600" b="1" dirty="0">
                <a:solidFill>
                  <a:srgbClr val="006CB6"/>
                </a:solidFill>
              </a:rPr>
            </a:br>
            <a:r>
              <a:rPr lang="en-US" altLang="en-US" sz="1600" b="0" dirty="0">
                <a:solidFill>
                  <a:srgbClr val="006CB6"/>
                </a:solidFill>
              </a:rPr>
              <a:t>(10%) </a:t>
            </a:r>
            <a:r>
              <a:rPr lang="en-US" sz="1600" b="0" dirty="0"/>
              <a:t>×</a:t>
            </a:r>
            <a:r>
              <a:rPr lang="en-US" altLang="en-US" sz="1600" b="0" dirty="0">
                <a:solidFill>
                  <a:srgbClr val="006CB6"/>
                </a:solidFill>
              </a:rPr>
              <a:t> (200,000 lb) = 20,000 lb</a:t>
            </a:r>
          </a:p>
        </p:txBody>
      </p:sp>
      <p:sp>
        <p:nvSpPr>
          <p:cNvPr id="17" name="Text Placeholder 18">
            <a:extLst>
              <a:ext uri="{FF2B5EF4-FFF2-40B4-BE49-F238E27FC236}">
                <a16:creationId xmlns:a16="http://schemas.microsoft.com/office/drawing/2014/main" id="{FEC11107-37DC-754F-A07D-19BCCB6D49C0}"/>
              </a:ext>
            </a:extLst>
          </p:cNvPr>
          <p:cNvSpPr txBox="1">
            <a:spLocks/>
          </p:cNvSpPr>
          <p:nvPr/>
        </p:nvSpPr>
        <p:spPr>
          <a:xfrm>
            <a:off x="5194479" y="4847653"/>
            <a:ext cx="5639776" cy="1105028"/>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i="1" dirty="0"/>
              <a:t>The processing threshold (25,000 lb) was exceeded for chromium compounds, but not zinc compounds. Both are chemicals with 25,000/10,000-pound reporting thresholds</a:t>
            </a:r>
          </a:p>
        </p:txBody>
      </p:sp>
      <p:sp>
        <p:nvSpPr>
          <p:cNvPr id="11" name="Right Bracket 10">
            <a:extLst>
              <a:ext uri="{FF2B5EF4-FFF2-40B4-BE49-F238E27FC236}">
                <a16:creationId xmlns:a16="http://schemas.microsoft.com/office/drawing/2014/main" id="{11DC4317-D512-8E42-AB00-409D9FD05E38}"/>
              </a:ext>
            </a:extLst>
          </p:cNvPr>
          <p:cNvSpPr/>
          <p:nvPr/>
        </p:nvSpPr>
        <p:spPr>
          <a:xfrm>
            <a:off x="4914900" y="4660901"/>
            <a:ext cx="108039" cy="1216271"/>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1996586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#1: </a:t>
            </a:r>
            <a:r>
              <a:rPr lang="en-US" b="0" dirty="0"/>
              <a:t>Question 2</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p:txBody>
          <a:bodyPr/>
          <a:lstStyle/>
          <a:p>
            <a:r>
              <a:rPr lang="en-US" altLang="en-US" sz="1400" dirty="0"/>
              <a:t>A facility neutralizes 20,000 </a:t>
            </a:r>
            <a:r>
              <a:rPr lang="en-US" altLang="en-US" sz="1400" dirty="0" err="1"/>
              <a:t>lb</a:t>
            </a:r>
            <a:r>
              <a:rPr lang="en-US" altLang="en-US" sz="1400" dirty="0"/>
              <a:t> of nitric acid (HNO</a:t>
            </a:r>
            <a:r>
              <a:rPr lang="en-US" altLang="en-US" sz="1400" baseline="-25000" dirty="0"/>
              <a:t>3</a:t>
            </a:r>
            <a:r>
              <a:rPr lang="en-US" altLang="en-US" sz="1400" dirty="0"/>
              <a:t>) with sodium hydroxide (NaOH) in an on-site wastewater treatment system. The neutralization is 100% complete and generates sodium nitrate (NaNO</a:t>
            </a:r>
            <a:r>
              <a:rPr lang="en-US" altLang="en-US" sz="1400" baseline="-25000" dirty="0"/>
              <a:t>3</a:t>
            </a:r>
            <a:r>
              <a:rPr lang="en-US" altLang="en-US" sz="1400" dirty="0"/>
              <a:t>), which is discharged to a nearby water body.</a:t>
            </a:r>
          </a:p>
          <a:p>
            <a:r>
              <a:rPr lang="en-US" altLang="en-US" sz="1400" dirty="0"/>
              <a:t>The molecular weight (MW) of HNO</a:t>
            </a:r>
            <a:r>
              <a:rPr lang="en-US" altLang="en-US" sz="1400" baseline="-25000" dirty="0"/>
              <a:t>3</a:t>
            </a:r>
            <a:r>
              <a:rPr lang="en-US" altLang="en-US" sz="1400" dirty="0"/>
              <a:t> = 63 and the MW of NaNO</a:t>
            </a:r>
            <a:r>
              <a:rPr lang="en-US" altLang="en-US" sz="1400" baseline="-25000" dirty="0"/>
              <a:t>3</a:t>
            </a:r>
            <a:r>
              <a:rPr lang="en-US" altLang="en-US" sz="1400" dirty="0"/>
              <a:t> = 85. 1 mole of HNO</a:t>
            </a:r>
            <a:r>
              <a:rPr lang="en-US" altLang="en-US" sz="1400" baseline="-25000" dirty="0"/>
              <a:t>3</a:t>
            </a:r>
            <a:r>
              <a:rPr lang="en-US" altLang="en-US" sz="1400" dirty="0"/>
              <a:t> generates 1 mole of NaNO</a:t>
            </a:r>
            <a:r>
              <a:rPr lang="en-US" altLang="en-US" sz="1400" baseline="-25000" dirty="0"/>
              <a:t>3</a:t>
            </a:r>
            <a:r>
              <a:rPr lang="en-US" altLang="en-US" sz="1400" dirty="0"/>
              <a:t>.</a:t>
            </a:r>
          </a:p>
          <a:p>
            <a:r>
              <a:rPr lang="en-US" altLang="en-US" sz="1400" i="1" dirty="0"/>
              <a:t>Does the facility exceed the manufacturing threshold for nitrate compounds?</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3852008"/>
            <a:ext cx="3822521" cy="609248"/>
          </a:xfrm>
        </p:spPr>
        <p:txBody>
          <a:bodyPr/>
          <a:lstStyle/>
          <a:p>
            <a:r>
              <a:rPr lang="en-US" altLang="en-US" dirty="0"/>
              <a:t>Answer: Yes</a:t>
            </a:r>
          </a:p>
        </p:txBody>
      </p:sp>
      <p:sp>
        <p:nvSpPr>
          <p:cNvPr id="5" name="Rectangle 4">
            <a:extLst>
              <a:ext uri="{FF2B5EF4-FFF2-40B4-BE49-F238E27FC236}">
                <a16:creationId xmlns:a16="http://schemas.microsoft.com/office/drawing/2014/main" id="{78990783-AEE8-C745-81D8-C76A2A7A8A5C}"/>
              </a:ext>
            </a:extLst>
          </p:cNvPr>
          <p:cNvSpPr/>
          <p:nvPr/>
        </p:nvSpPr>
        <p:spPr>
          <a:xfrm>
            <a:off x="622479" y="3884239"/>
            <a:ext cx="2388434" cy="5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BA86FC9-C522-8940-8008-E139579B9623}"/>
              </a:ext>
            </a:extLst>
          </p:cNvPr>
          <p:cNvSpPr/>
          <p:nvPr/>
        </p:nvSpPr>
        <p:spPr>
          <a:xfrm>
            <a:off x="622478" y="3633977"/>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18">
            <a:extLst>
              <a:ext uri="{FF2B5EF4-FFF2-40B4-BE49-F238E27FC236}">
                <a16:creationId xmlns:a16="http://schemas.microsoft.com/office/drawing/2014/main" id="{CF453072-8CAD-6142-81FF-9398AAB3F033}"/>
              </a:ext>
            </a:extLst>
          </p:cNvPr>
          <p:cNvSpPr txBox="1">
            <a:spLocks/>
          </p:cNvSpPr>
          <p:nvPr/>
        </p:nvSpPr>
        <p:spPr>
          <a:xfrm>
            <a:off x="622479" y="4417659"/>
            <a:ext cx="6235521" cy="609248"/>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b="1" dirty="0">
                <a:solidFill>
                  <a:srgbClr val="006CB6"/>
                </a:solidFill>
              </a:rPr>
              <a:t>The quantity of nitrate compounds manufactured = </a:t>
            </a:r>
            <a:br>
              <a:rPr lang="en-US" altLang="en-US" sz="1600" b="1" dirty="0">
                <a:solidFill>
                  <a:srgbClr val="006CB6"/>
                </a:solidFill>
              </a:rPr>
            </a:br>
            <a:r>
              <a:rPr lang="en-US" altLang="en-US" sz="1600" b="1" dirty="0">
                <a:solidFill>
                  <a:srgbClr val="006CB6"/>
                </a:solidFill>
              </a:rPr>
              <a:t>(</a:t>
            </a:r>
            <a:r>
              <a:rPr lang="en-US" altLang="en-US" sz="1600" b="0" dirty="0">
                <a:solidFill>
                  <a:srgbClr val="006CB6"/>
                </a:solidFill>
              </a:rPr>
              <a:t>quantity of HNO</a:t>
            </a:r>
            <a:r>
              <a:rPr lang="en-US" altLang="en-US" sz="1600" b="0" baseline="-25000" dirty="0">
                <a:solidFill>
                  <a:srgbClr val="006CB6"/>
                </a:solidFill>
              </a:rPr>
              <a:t>3</a:t>
            </a:r>
            <a:r>
              <a:rPr lang="en-US" altLang="en-US" sz="1600" b="0" dirty="0">
                <a:solidFill>
                  <a:srgbClr val="006CB6"/>
                </a:solidFill>
              </a:rPr>
              <a:t> neutralized) </a:t>
            </a:r>
            <a:r>
              <a:rPr lang="en-US" sz="1600" b="0" dirty="0"/>
              <a:t>× </a:t>
            </a:r>
            <a:r>
              <a:rPr lang="en-US" altLang="en-US" sz="1600" b="0" dirty="0">
                <a:solidFill>
                  <a:srgbClr val="006CB6"/>
                </a:solidFill>
              </a:rPr>
              <a:t>(MW of NaNO</a:t>
            </a:r>
            <a:r>
              <a:rPr lang="en-US" altLang="en-US" sz="1600" b="0" baseline="-25000" dirty="0">
                <a:solidFill>
                  <a:srgbClr val="006CB6"/>
                </a:solidFill>
              </a:rPr>
              <a:t>3</a:t>
            </a:r>
            <a:r>
              <a:rPr lang="en-US" altLang="en-US" sz="1600" b="0" dirty="0">
                <a:solidFill>
                  <a:srgbClr val="006CB6"/>
                </a:solidFill>
              </a:rPr>
              <a:t> / MW of HNO</a:t>
            </a:r>
            <a:r>
              <a:rPr lang="en-US" altLang="en-US" sz="1600" b="0" baseline="-25000" dirty="0">
                <a:solidFill>
                  <a:srgbClr val="006CB6"/>
                </a:solidFill>
              </a:rPr>
              <a:t>3</a:t>
            </a:r>
            <a:r>
              <a:rPr lang="en-US" altLang="en-US" sz="1600" b="1" dirty="0">
                <a:solidFill>
                  <a:srgbClr val="006CB6"/>
                </a:solidFill>
              </a:rPr>
              <a:t>)</a:t>
            </a:r>
          </a:p>
        </p:txBody>
      </p:sp>
      <p:sp>
        <p:nvSpPr>
          <p:cNvPr id="14" name="Text Placeholder 18">
            <a:extLst>
              <a:ext uri="{FF2B5EF4-FFF2-40B4-BE49-F238E27FC236}">
                <a16:creationId xmlns:a16="http://schemas.microsoft.com/office/drawing/2014/main" id="{FE021612-C535-6B4A-BD4D-C5AF1D87C05F}"/>
              </a:ext>
            </a:extLst>
          </p:cNvPr>
          <p:cNvSpPr txBox="1">
            <a:spLocks/>
          </p:cNvSpPr>
          <p:nvPr/>
        </p:nvSpPr>
        <p:spPr>
          <a:xfrm>
            <a:off x="622479" y="5285916"/>
            <a:ext cx="5727343" cy="609248"/>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dirty="0"/>
              <a:t>NaNO</a:t>
            </a:r>
            <a:r>
              <a:rPr lang="en-US" altLang="en-US" sz="1600" baseline="-25000" dirty="0"/>
              <a:t>3</a:t>
            </a:r>
            <a:r>
              <a:rPr lang="en-US" altLang="en-US" sz="1600" dirty="0"/>
              <a:t> manufactured = </a:t>
            </a:r>
            <a:br>
              <a:rPr lang="en-US" altLang="en-US" sz="1600" dirty="0"/>
            </a:br>
            <a:r>
              <a:rPr lang="en-US" altLang="en-US" sz="1600" b="0" dirty="0"/>
              <a:t>(20,000 </a:t>
            </a:r>
            <a:r>
              <a:rPr lang="en-US" altLang="en-US" sz="1600" b="0" dirty="0" err="1"/>
              <a:t>lb</a:t>
            </a:r>
            <a:r>
              <a:rPr lang="en-US" altLang="en-US" sz="1600" b="0" dirty="0"/>
              <a:t>) </a:t>
            </a:r>
            <a:r>
              <a:rPr lang="en-US" sz="1600" b="0" dirty="0"/>
              <a:t>×</a:t>
            </a:r>
            <a:r>
              <a:rPr lang="en-US" altLang="en-US" sz="1600" b="0" dirty="0"/>
              <a:t> (85/63) = 26,984 </a:t>
            </a:r>
            <a:r>
              <a:rPr lang="en-US" altLang="en-US" sz="1600" b="0" dirty="0" err="1"/>
              <a:t>lb</a:t>
            </a:r>
            <a:r>
              <a:rPr lang="en-US" altLang="en-US" sz="1600" b="0" dirty="0"/>
              <a:t> (rounded to 27,000)</a:t>
            </a:r>
          </a:p>
        </p:txBody>
      </p:sp>
      <p:sp>
        <p:nvSpPr>
          <p:cNvPr id="15" name="Text Placeholder 18">
            <a:extLst>
              <a:ext uri="{FF2B5EF4-FFF2-40B4-BE49-F238E27FC236}">
                <a16:creationId xmlns:a16="http://schemas.microsoft.com/office/drawing/2014/main" id="{84591748-BC80-2742-9A5E-94EB79A02CF4}"/>
              </a:ext>
            </a:extLst>
          </p:cNvPr>
          <p:cNvSpPr txBox="1">
            <a:spLocks/>
          </p:cNvSpPr>
          <p:nvPr/>
        </p:nvSpPr>
        <p:spPr>
          <a:xfrm>
            <a:off x="7112179" y="4344058"/>
            <a:ext cx="4285494" cy="1208441"/>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i="1" dirty="0"/>
              <a:t>Nitrate compounds are subject to 25,000/10,000-pound reporting thresholds. </a:t>
            </a:r>
          </a:p>
          <a:p>
            <a:pPr marL="0" indent="-220662"/>
            <a:r>
              <a:rPr lang="en-US" altLang="en-US" sz="1600" i="1" dirty="0"/>
              <a:t>The manufacturing threshold (25,000 lb) is exceeded, so the facility must submit a TRI form for nitrate compounds</a:t>
            </a:r>
          </a:p>
        </p:txBody>
      </p:sp>
      <p:sp>
        <p:nvSpPr>
          <p:cNvPr id="16" name="Right Bracket 15">
            <a:extLst>
              <a:ext uri="{FF2B5EF4-FFF2-40B4-BE49-F238E27FC236}">
                <a16:creationId xmlns:a16="http://schemas.microsoft.com/office/drawing/2014/main" id="{9D94E8E0-8115-484B-AFF7-50F7C75C3332}"/>
              </a:ext>
            </a:extLst>
          </p:cNvPr>
          <p:cNvSpPr/>
          <p:nvPr/>
        </p:nvSpPr>
        <p:spPr>
          <a:xfrm>
            <a:off x="6858000" y="4417659"/>
            <a:ext cx="89077" cy="1459514"/>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5049194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#1</a:t>
            </a:r>
            <a:r>
              <a:rPr lang="en-US" b="0" dirty="0"/>
              <a:t>: Question 3</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a:xfrm>
            <a:off x="622479" y="1758485"/>
            <a:ext cx="10248721" cy="1729904"/>
          </a:xfrm>
        </p:spPr>
        <p:txBody>
          <a:bodyPr/>
          <a:lstStyle/>
          <a:p>
            <a:r>
              <a:rPr lang="en-US" altLang="en-US" sz="1400" dirty="0"/>
              <a:t>A facility neutralizes 20,000 </a:t>
            </a:r>
            <a:r>
              <a:rPr lang="en-US" altLang="en-US" sz="1400" dirty="0" err="1"/>
              <a:t>lb</a:t>
            </a:r>
            <a:r>
              <a:rPr lang="en-US" altLang="en-US" sz="1400" dirty="0"/>
              <a:t> of nitric acid (HNO</a:t>
            </a:r>
            <a:r>
              <a:rPr lang="en-US" altLang="en-US" sz="1400" baseline="-25000" dirty="0"/>
              <a:t>3</a:t>
            </a:r>
            <a:r>
              <a:rPr lang="en-US" altLang="en-US" sz="1400" dirty="0"/>
              <a:t>) with sodium hydroxide (NaOH) in an on-site wastewater treatment system. The neutralization is 100% complete and generates sodium nitrate (NaNO</a:t>
            </a:r>
            <a:r>
              <a:rPr lang="en-US" altLang="en-US" sz="1400" baseline="-25000" dirty="0"/>
              <a:t>3</a:t>
            </a:r>
            <a:r>
              <a:rPr lang="en-US" altLang="en-US" sz="1400" dirty="0"/>
              <a:t>), which is discharged to a nearby water body. The molecular weight (MW) of HNO</a:t>
            </a:r>
            <a:r>
              <a:rPr lang="en-US" altLang="en-US" sz="1400" baseline="-25000" dirty="0"/>
              <a:t>3</a:t>
            </a:r>
            <a:r>
              <a:rPr lang="en-US" altLang="en-US" sz="1400" dirty="0"/>
              <a:t> = 63 and the MW of NaNO</a:t>
            </a:r>
            <a:r>
              <a:rPr lang="en-US" altLang="en-US" sz="1400" baseline="-25000" dirty="0"/>
              <a:t>3</a:t>
            </a:r>
            <a:r>
              <a:rPr lang="en-US" altLang="en-US" sz="1400" dirty="0"/>
              <a:t> = 85. 1 mole of HNO</a:t>
            </a:r>
            <a:r>
              <a:rPr lang="en-US" altLang="en-US" sz="1400" baseline="-25000" dirty="0"/>
              <a:t>3</a:t>
            </a:r>
            <a:r>
              <a:rPr lang="en-US" altLang="en-US" sz="1400" dirty="0"/>
              <a:t> generates 1 mole of NaNO</a:t>
            </a:r>
            <a:r>
              <a:rPr lang="en-US" altLang="en-US" sz="1400" baseline="-25000" dirty="0"/>
              <a:t>3</a:t>
            </a:r>
          </a:p>
          <a:p>
            <a:r>
              <a:rPr lang="en-US" altLang="en-US" sz="1400" i="1" dirty="0"/>
              <a:t>In this example, should the facility report release of 27,000 </a:t>
            </a:r>
            <a:r>
              <a:rPr lang="en-US" altLang="en-US" sz="1400" i="1" dirty="0" err="1"/>
              <a:t>lb</a:t>
            </a:r>
            <a:r>
              <a:rPr lang="en-US" altLang="en-US" sz="1400" i="1" dirty="0"/>
              <a:t> of nitrate compounds as to a stream or water body? (Section 5.3 on Form R)? Yes or no</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3685076"/>
            <a:ext cx="3632021" cy="2040793"/>
          </a:xfrm>
        </p:spPr>
        <p:txBody>
          <a:bodyPr/>
          <a:lstStyle/>
          <a:p>
            <a:r>
              <a:rPr lang="en-US" altLang="en-US" dirty="0"/>
              <a:t>Answer: No</a:t>
            </a:r>
          </a:p>
          <a:p>
            <a:r>
              <a:rPr lang="en-US" altLang="en-US" sz="1600" dirty="0"/>
              <a:t>Releases of nitrate compounds are reported on nitrate ion (NO</a:t>
            </a:r>
            <a:r>
              <a:rPr lang="en-US" altLang="en-US" sz="1600" baseline="-25000" dirty="0"/>
              <a:t>3</a:t>
            </a:r>
            <a:r>
              <a:rPr lang="en-US" altLang="en-US" sz="1600" baseline="30000" dirty="0"/>
              <a:t>-</a:t>
            </a:r>
            <a:r>
              <a:rPr lang="en-US" altLang="en-US" sz="1600" dirty="0"/>
              <a:t>) basis. Based on molecular weights </a:t>
            </a:r>
            <a:r>
              <a:rPr lang="en-US" altLang="en-US" sz="1600" b="0" dirty="0"/>
              <a:t>(NaNO</a:t>
            </a:r>
            <a:r>
              <a:rPr lang="en-US" altLang="en-US" sz="1600" b="0" baseline="-25000" dirty="0"/>
              <a:t>3</a:t>
            </a:r>
            <a:r>
              <a:rPr lang="en-US" altLang="en-US" sz="1600" b="0" dirty="0"/>
              <a:t> = 85, NO</a:t>
            </a:r>
            <a:r>
              <a:rPr lang="en-US" altLang="en-US" sz="1600" b="0" baseline="-25000" dirty="0"/>
              <a:t>3</a:t>
            </a:r>
            <a:r>
              <a:rPr lang="en-US" altLang="en-US" sz="1600" b="0" baseline="30000" dirty="0"/>
              <a:t>-</a:t>
            </a:r>
            <a:r>
              <a:rPr lang="en-US" altLang="en-US" sz="1600" b="0" dirty="0"/>
              <a:t> = 62)</a:t>
            </a:r>
            <a:r>
              <a:rPr lang="en-US" altLang="en-US" sz="1600" dirty="0"/>
              <a:t>, 62 </a:t>
            </a:r>
            <a:r>
              <a:rPr lang="en-US" altLang="en-US" sz="1600" dirty="0" err="1"/>
              <a:t>lb</a:t>
            </a:r>
            <a:r>
              <a:rPr lang="en-US" altLang="en-US" sz="1600" dirty="0"/>
              <a:t> of nitrate ion are generated for every 85 </a:t>
            </a:r>
            <a:r>
              <a:rPr lang="en-US" altLang="en-US" sz="1600" dirty="0" err="1"/>
              <a:t>lb</a:t>
            </a:r>
            <a:r>
              <a:rPr lang="en-US" altLang="en-US" sz="1600" dirty="0"/>
              <a:t> of nitrate compounds.</a:t>
            </a:r>
          </a:p>
        </p:txBody>
      </p:sp>
      <p:sp>
        <p:nvSpPr>
          <p:cNvPr id="11" name="Text Placeholder 18">
            <a:extLst>
              <a:ext uri="{FF2B5EF4-FFF2-40B4-BE49-F238E27FC236}">
                <a16:creationId xmlns:a16="http://schemas.microsoft.com/office/drawing/2014/main" id="{26C3F854-21C3-3040-B9F7-9E96B6171A4B}"/>
              </a:ext>
            </a:extLst>
          </p:cNvPr>
          <p:cNvSpPr txBox="1">
            <a:spLocks/>
          </p:cNvSpPr>
          <p:nvPr/>
        </p:nvSpPr>
        <p:spPr>
          <a:xfrm>
            <a:off x="4813299" y="4201804"/>
            <a:ext cx="3962404" cy="2040793"/>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600" dirty="0"/>
              <a:t>To calculate the quantity of nitrate </a:t>
            </a:r>
            <a:br>
              <a:rPr lang="en-US" altLang="en-US" sz="1600" dirty="0"/>
            </a:br>
            <a:r>
              <a:rPr lang="en-US" altLang="en-US" sz="1600" dirty="0"/>
              <a:t>ion released to the water body in </a:t>
            </a:r>
            <a:br>
              <a:rPr lang="en-US" altLang="en-US" sz="1600" dirty="0"/>
            </a:br>
            <a:r>
              <a:rPr lang="en-US" altLang="en-US" sz="1600" dirty="0"/>
              <a:t>the example described above: </a:t>
            </a:r>
            <a:br>
              <a:rPr lang="en-US" altLang="en-US" sz="1600" dirty="0"/>
            </a:br>
            <a:r>
              <a:rPr lang="en-US" altLang="en-US" sz="1600" b="0" dirty="0"/>
              <a:t>(</a:t>
            </a:r>
            <a:r>
              <a:rPr lang="en-US" altLang="en-US" sz="1600" b="0" dirty="0" err="1"/>
              <a:t>lb</a:t>
            </a:r>
            <a:r>
              <a:rPr lang="en-US" altLang="en-US" sz="1600" b="0" dirty="0"/>
              <a:t> of NaNO</a:t>
            </a:r>
            <a:r>
              <a:rPr lang="en-US" altLang="en-US" sz="1600" b="0" baseline="-25000" dirty="0"/>
              <a:t>3</a:t>
            </a:r>
            <a:r>
              <a:rPr lang="en-US" altLang="en-US" sz="1600" b="0" dirty="0"/>
              <a:t>) x (MW of NO</a:t>
            </a:r>
            <a:r>
              <a:rPr lang="en-US" altLang="en-US" sz="1600" b="0" baseline="-25000" dirty="0"/>
              <a:t>3</a:t>
            </a:r>
            <a:r>
              <a:rPr lang="en-US" altLang="en-US" sz="1600" b="0" baseline="30000" dirty="0"/>
              <a:t>-</a:t>
            </a:r>
            <a:r>
              <a:rPr lang="en-US" altLang="en-US" sz="1600" b="0" dirty="0"/>
              <a:t> / MW </a:t>
            </a:r>
            <a:br>
              <a:rPr lang="en-US" altLang="en-US" sz="1600" b="0" dirty="0"/>
            </a:br>
            <a:r>
              <a:rPr lang="en-US" altLang="en-US" sz="1600" b="0" dirty="0"/>
              <a:t>of NaNO</a:t>
            </a:r>
            <a:r>
              <a:rPr lang="en-US" altLang="en-US" sz="1600" b="0" baseline="-25000" dirty="0"/>
              <a:t>3</a:t>
            </a:r>
            <a:r>
              <a:rPr lang="en-US" altLang="en-US" sz="1600" b="0" dirty="0"/>
              <a:t>)</a:t>
            </a:r>
            <a:r>
              <a:rPr lang="en-US" altLang="en-US" sz="1600" b="0" dirty="0">
                <a:solidFill>
                  <a:schemeClr val="bg1"/>
                </a:solidFill>
              </a:rPr>
              <a:t> </a:t>
            </a:r>
            <a:r>
              <a:rPr lang="en-US" altLang="en-US" sz="1600" b="0" dirty="0">
                <a:solidFill>
                  <a:srgbClr val="006CB6"/>
                </a:solidFill>
              </a:rPr>
              <a:t>= (26,984 </a:t>
            </a:r>
            <a:r>
              <a:rPr lang="en-US" altLang="en-US" sz="1600" b="0" dirty="0" err="1">
                <a:solidFill>
                  <a:srgbClr val="006CB6"/>
                </a:solidFill>
              </a:rPr>
              <a:t>lb</a:t>
            </a:r>
            <a:r>
              <a:rPr lang="en-US" altLang="en-US" sz="1600" b="0" dirty="0">
                <a:solidFill>
                  <a:srgbClr val="006CB6"/>
                </a:solidFill>
              </a:rPr>
              <a:t>) x (62/85) = </a:t>
            </a:r>
            <a:br>
              <a:rPr lang="en-US" altLang="en-US" sz="1600" b="0" dirty="0">
                <a:solidFill>
                  <a:srgbClr val="006CB6"/>
                </a:solidFill>
              </a:rPr>
            </a:br>
            <a:r>
              <a:rPr lang="en-US" altLang="en-US" sz="1600" b="0" dirty="0">
                <a:solidFill>
                  <a:srgbClr val="006CB6"/>
                </a:solidFill>
              </a:rPr>
              <a:t>19,682 </a:t>
            </a:r>
            <a:r>
              <a:rPr lang="en-US" altLang="en-US" sz="1600" b="0" dirty="0" err="1">
                <a:solidFill>
                  <a:srgbClr val="006CB6"/>
                </a:solidFill>
              </a:rPr>
              <a:t>lb</a:t>
            </a:r>
            <a:r>
              <a:rPr lang="en-US" altLang="en-US" sz="1600" b="0" dirty="0">
                <a:solidFill>
                  <a:srgbClr val="006CB6"/>
                </a:solidFill>
              </a:rPr>
              <a:t> (rounded to 20,000 </a:t>
            </a:r>
            <a:r>
              <a:rPr lang="en-US" altLang="en-US" sz="1600" b="0" dirty="0" err="1">
                <a:solidFill>
                  <a:srgbClr val="006CB6"/>
                </a:solidFill>
              </a:rPr>
              <a:t>lb</a:t>
            </a:r>
            <a:r>
              <a:rPr lang="en-US" altLang="en-US" sz="1600" b="0" dirty="0">
                <a:solidFill>
                  <a:srgbClr val="006CB6"/>
                </a:solidFill>
              </a:rPr>
              <a:t>)</a:t>
            </a:r>
          </a:p>
        </p:txBody>
      </p:sp>
      <p:sp>
        <p:nvSpPr>
          <p:cNvPr id="12" name="Rectangle 11">
            <a:extLst>
              <a:ext uri="{FF2B5EF4-FFF2-40B4-BE49-F238E27FC236}">
                <a16:creationId xmlns:a16="http://schemas.microsoft.com/office/drawing/2014/main" id="{CCB00C55-07A7-2A42-9D4D-6A6D4E555DAF}"/>
              </a:ext>
            </a:extLst>
          </p:cNvPr>
          <p:cNvSpPr/>
          <p:nvPr/>
        </p:nvSpPr>
        <p:spPr>
          <a:xfrm>
            <a:off x="622478" y="3495422"/>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18">
            <a:extLst>
              <a:ext uri="{FF2B5EF4-FFF2-40B4-BE49-F238E27FC236}">
                <a16:creationId xmlns:a16="http://schemas.microsoft.com/office/drawing/2014/main" id="{96794C39-FA7E-554B-8078-8BFBCFFA10C6}"/>
              </a:ext>
            </a:extLst>
          </p:cNvPr>
          <p:cNvSpPr txBox="1">
            <a:spLocks/>
          </p:cNvSpPr>
          <p:nvPr/>
        </p:nvSpPr>
        <p:spPr>
          <a:xfrm>
            <a:off x="8940797" y="4201804"/>
            <a:ext cx="2946312" cy="2040793"/>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600" dirty="0"/>
              <a:t>On the Form R for nitrate compounds, the facility would report 20,000 lb of the nitrate ion releases to the stream or water body.</a:t>
            </a:r>
          </a:p>
        </p:txBody>
      </p:sp>
    </p:spTree>
    <p:extLst>
      <p:ext uri="{BB962C8B-B14F-4D97-AF65-F5344CB8AC3E}">
        <p14:creationId xmlns:p14="http://schemas.microsoft.com/office/powerpoint/2010/main" val="3726440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lstStyle/>
          <a:p>
            <a:r>
              <a:rPr lang="en-US" altLang="en-US"/>
              <a:t>Chemical List Changes</a:t>
            </a:r>
            <a:endParaRPr lang="en-US" dirty="0"/>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a:xfrm>
            <a:off x="481013" y="1815286"/>
            <a:ext cx="6908328" cy="3996343"/>
          </a:xfrm>
        </p:spPr>
        <p:txBody>
          <a:bodyPr/>
          <a:lstStyle/>
          <a:p>
            <a:r>
              <a:rPr lang="en-US" sz="1800" dirty="0"/>
              <a:t>Section 7321 of the National Defense Authorization Act for Fiscal Year 2020 (NDAA) adds certain per- and polyfluoroalkyl substances (PFAS) to the TRI list of reportable chemicals.</a:t>
            </a:r>
          </a:p>
          <a:p>
            <a:pPr marL="688975" lvl="1" indent="-342900"/>
            <a:r>
              <a:rPr lang="en-US" sz="1550" dirty="0"/>
              <a:t>Additional PFAS may be added to the TRI list for future reporting years due to the automatic addition of PFAS to the TRI list mandated by NDAA Section 7321(c) that occur under certain circumstances:</a:t>
            </a:r>
          </a:p>
          <a:p>
            <a:pPr marL="1146175" lvl="2" indent="-342900"/>
            <a:r>
              <a:rPr lang="en-US" sz="1550" dirty="0"/>
              <a:t>EPA finalizing a toxicity value for a PFAS;</a:t>
            </a:r>
          </a:p>
          <a:p>
            <a:pPr marL="1146175" lvl="2" indent="-342900"/>
            <a:r>
              <a:rPr lang="en-US" sz="1550" dirty="0"/>
              <a:t>issuing certain Significant New Use Rules (SNURs) under TSCA for a PFAS, or adding a PFAS to certain existing SNURs;</a:t>
            </a:r>
          </a:p>
          <a:p>
            <a:pPr marL="1146175" lvl="2" indent="-342900"/>
            <a:r>
              <a:rPr lang="en-US" sz="1550" dirty="0"/>
              <a:t>adding a PFAS as an active chemical on the TSCA Inventory.</a:t>
            </a:r>
          </a:p>
          <a:p>
            <a:pPr marL="688975" lvl="1" indent="-342900"/>
            <a:r>
              <a:rPr lang="en-US" sz="1550" dirty="0"/>
              <a:t>PFAS are individually listed and subject to manufacturing, processing, and otherwise use reporting thresholds of 100 pounds.</a:t>
            </a:r>
          </a:p>
          <a:p>
            <a:pPr marL="688975" lvl="1" indent="-342900"/>
            <a:r>
              <a:rPr lang="en-US" sz="1550" dirty="0">
                <a:hlinkClick r:id="rId3"/>
              </a:rPr>
              <a:t>https://www.epa.gov/toxics-release-inventory-tri-program/addition-certain-pfas-tri-national-defense-authorization-act</a:t>
            </a:r>
            <a:endParaRPr lang="en-US" sz="1550" dirty="0"/>
          </a:p>
        </p:txBody>
      </p:sp>
    </p:spTree>
    <p:extLst>
      <p:ext uri="{BB962C8B-B14F-4D97-AF65-F5344CB8AC3E}">
        <p14:creationId xmlns:p14="http://schemas.microsoft.com/office/powerpoint/2010/main" val="11257925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024B-22D7-0144-9572-001BF6DEBD3C}"/>
              </a:ext>
            </a:extLst>
          </p:cNvPr>
          <p:cNvSpPr>
            <a:spLocks noGrp="1"/>
          </p:cNvSpPr>
          <p:nvPr>
            <p:ph type="title"/>
          </p:nvPr>
        </p:nvSpPr>
        <p:spPr/>
        <p:txBody>
          <a:bodyPr/>
          <a:lstStyle/>
          <a:p>
            <a:r>
              <a:rPr lang="en-US" dirty="0"/>
              <a:t>Quiz #2: </a:t>
            </a:r>
            <a:r>
              <a:rPr lang="en-US" b="0" dirty="0"/>
              <a:t>Question 1</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p:txBody>
          <a:bodyPr/>
          <a:lstStyle/>
          <a:p>
            <a:r>
              <a:rPr lang="en-US" altLang="en-US" sz="1400" dirty="0"/>
              <a:t>A facility combusts 13,600,000 lb of coal to fire its boilers. The coal contains elemental lead (Pb) at 7.0 ppm by weight. In combusting the coal, the facility otherwise uses lead and coincidentally manufactures lead compounds. The facility has no other information about the chemical makeup of the lead compounds manufactured and assumes it is the lowest-weight oxide – </a:t>
            </a:r>
            <a:r>
              <a:rPr lang="en-US" altLang="en-US" sz="1400" dirty="0" err="1"/>
              <a:t>PbO</a:t>
            </a:r>
            <a:r>
              <a:rPr lang="en-US" altLang="en-US" sz="1400" dirty="0"/>
              <a:t>. Based on molecular weights (Pb = 207, </a:t>
            </a:r>
            <a:r>
              <a:rPr lang="en-US" altLang="en-US" sz="1400" dirty="0" err="1"/>
              <a:t>PbO</a:t>
            </a:r>
            <a:r>
              <a:rPr lang="en-US" altLang="en-US" sz="1400" dirty="0"/>
              <a:t> = 223), the facility knows that 223 lb of </a:t>
            </a:r>
            <a:r>
              <a:rPr lang="en-US" altLang="en-US" sz="1400" dirty="0" err="1"/>
              <a:t>PbO</a:t>
            </a:r>
            <a:r>
              <a:rPr lang="en-US" altLang="en-US" sz="1400" dirty="0"/>
              <a:t> is formed for every 207 lb </a:t>
            </a:r>
            <a:r>
              <a:rPr lang="en-US" altLang="en-US" sz="1400" dirty="0" err="1"/>
              <a:t>Pb</a:t>
            </a:r>
            <a:r>
              <a:rPr lang="en-US" altLang="en-US" sz="1400" dirty="0"/>
              <a:t> used.</a:t>
            </a:r>
          </a:p>
          <a:p>
            <a:r>
              <a:rPr lang="en-US" altLang="en-US" sz="1400" i="1" dirty="0"/>
              <a:t>Which of the following thresholds have been exceeded for lead or lead compounds?</a:t>
            </a:r>
          </a:p>
          <a:p>
            <a:endParaRPr lang="en-US" altLang="en-US" sz="1400" i="1" dirty="0"/>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70873" y="3775747"/>
            <a:ext cx="3644721" cy="425723"/>
          </a:xfrm>
        </p:spPr>
        <p:txBody>
          <a:bodyPr/>
          <a:lstStyle/>
          <a:p>
            <a:r>
              <a:rPr lang="en-US" altLang="en-US" dirty="0"/>
              <a:t>Answer: B is correct</a:t>
            </a:r>
          </a:p>
        </p:txBody>
      </p:sp>
      <p:sp>
        <p:nvSpPr>
          <p:cNvPr id="14" name="Rectangle 13">
            <a:extLst>
              <a:ext uri="{FF2B5EF4-FFF2-40B4-BE49-F238E27FC236}">
                <a16:creationId xmlns:a16="http://schemas.microsoft.com/office/drawing/2014/main" id="{BC0001D6-B1D2-C948-9575-D14C5479132D}"/>
              </a:ext>
            </a:extLst>
          </p:cNvPr>
          <p:cNvSpPr/>
          <p:nvPr/>
        </p:nvSpPr>
        <p:spPr>
          <a:xfrm flipV="1">
            <a:off x="622479" y="3647472"/>
            <a:ext cx="5651903" cy="45719"/>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18">
            <a:extLst>
              <a:ext uri="{FF2B5EF4-FFF2-40B4-BE49-F238E27FC236}">
                <a16:creationId xmlns:a16="http://schemas.microsoft.com/office/drawing/2014/main" id="{84EDDD46-E40A-9E45-B97B-5C1F856B341D}"/>
              </a:ext>
            </a:extLst>
          </p:cNvPr>
          <p:cNvSpPr txBox="1">
            <a:spLocks/>
          </p:cNvSpPr>
          <p:nvPr/>
        </p:nvSpPr>
        <p:spPr>
          <a:xfrm>
            <a:off x="622479" y="4323896"/>
            <a:ext cx="4952821" cy="272068"/>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b="1" dirty="0">
                <a:solidFill>
                  <a:srgbClr val="006CB6"/>
                </a:solidFill>
              </a:rPr>
              <a:t>Pb in coal: </a:t>
            </a:r>
            <a:r>
              <a:rPr lang="en-US" altLang="en-US" sz="1600" b="0" dirty="0">
                <a:solidFill>
                  <a:srgbClr val="006CB6"/>
                </a:solidFill>
              </a:rPr>
              <a:t>(13,600,000 lb) * (7 x 10</a:t>
            </a:r>
            <a:r>
              <a:rPr lang="en-US" altLang="en-US" sz="1600" b="0" baseline="30000" dirty="0">
                <a:solidFill>
                  <a:srgbClr val="006CB6"/>
                </a:solidFill>
              </a:rPr>
              <a:t>-6</a:t>
            </a:r>
            <a:r>
              <a:rPr lang="en-US" altLang="en-US" sz="1600" b="0" dirty="0">
                <a:solidFill>
                  <a:srgbClr val="006CB6"/>
                </a:solidFill>
              </a:rPr>
              <a:t>) = 95.2 lb</a:t>
            </a:r>
          </a:p>
        </p:txBody>
      </p:sp>
      <p:sp>
        <p:nvSpPr>
          <p:cNvPr id="16" name="Text Placeholder 18">
            <a:extLst>
              <a:ext uri="{FF2B5EF4-FFF2-40B4-BE49-F238E27FC236}">
                <a16:creationId xmlns:a16="http://schemas.microsoft.com/office/drawing/2014/main" id="{4EEC1BF2-B1FF-4E46-9EF2-C790C3C6C547}"/>
              </a:ext>
            </a:extLst>
          </p:cNvPr>
          <p:cNvSpPr txBox="1">
            <a:spLocks/>
          </p:cNvSpPr>
          <p:nvPr/>
        </p:nvSpPr>
        <p:spPr>
          <a:xfrm>
            <a:off x="6444111" y="4330111"/>
            <a:ext cx="4857063" cy="1477312"/>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dirty="0" err="1"/>
              <a:t>PbO</a:t>
            </a:r>
            <a:r>
              <a:rPr lang="en-US" altLang="en-US" sz="1600" dirty="0"/>
              <a:t> formed: </a:t>
            </a:r>
            <a:r>
              <a:rPr lang="en-US" altLang="en-US" sz="1600" b="0" dirty="0"/>
              <a:t>(95.2 lb) * (223/207) = 103 lb</a:t>
            </a:r>
          </a:p>
        </p:txBody>
      </p:sp>
      <p:sp>
        <p:nvSpPr>
          <p:cNvPr id="20" name="Text Placeholder 18">
            <a:extLst>
              <a:ext uri="{FF2B5EF4-FFF2-40B4-BE49-F238E27FC236}">
                <a16:creationId xmlns:a16="http://schemas.microsoft.com/office/drawing/2014/main" id="{B8DA2F24-939F-F444-80C4-D65DC74FD507}"/>
              </a:ext>
            </a:extLst>
          </p:cNvPr>
          <p:cNvSpPr txBox="1">
            <a:spLocks/>
          </p:cNvSpPr>
          <p:nvPr/>
        </p:nvSpPr>
        <p:spPr>
          <a:xfrm>
            <a:off x="675797" y="4948519"/>
            <a:ext cx="4825820" cy="899189"/>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i="1" dirty="0"/>
              <a:t>Total lead combusted (95.2 lb) does not exceed the threshold for otherwise using lead not in stainless steel, brass, or bronze (100 lb)</a:t>
            </a:r>
          </a:p>
        </p:txBody>
      </p:sp>
      <p:sp>
        <p:nvSpPr>
          <p:cNvPr id="21" name="Right Bracket 20">
            <a:extLst>
              <a:ext uri="{FF2B5EF4-FFF2-40B4-BE49-F238E27FC236}">
                <a16:creationId xmlns:a16="http://schemas.microsoft.com/office/drawing/2014/main" id="{FB63FFD4-53A2-7142-AF8F-94EA126371A7}"/>
              </a:ext>
            </a:extLst>
          </p:cNvPr>
          <p:cNvSpPr/>
          <p:nvPr/>
        </p:nvSpPr>
        <p:spPr>
          <a:xfrm rot="5400000">
            <a:off x="8448239" y="2772601"/>
            <a:ext cx="119482" cy="4046685"/>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 Placeholder 18">
            <a:extLst>
              <a:ext uri="{FF2B5EF4-FFF2-40B4-BE49-F238E27FC236}">
                <a16:creationId xmlns:a16="http://schemas.microsoft.com/office/drawing/2014/main" id="{CC5191C6-BB94-C441-8A8C-E4F390083909}"/>
              </a:ext>
            </a:extLst>
          </p:cNvPr>
          <p:cNvSpPr txBox="1">
            <a:spLocks/>
          </p:cNvSpPr>
          <p:nvPr/>
        </p:nvSpPr>
        <p:spPr>
          <a:xfrm>
            <a:off x="6444111" y="4948519"/>
            <a:ext cx="4825821" cy="899189"/>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220662"/>
            <a:r>
              <a:rPr lang="en-US" altLang="en-US" sz="1600" i="1" dirty="0"/>
              <a:t>Total lead oxide manufactured (103 lb) exceeds the threshold for manufacturing of lead compounds (100 lb)</a:t>
            </a:r>
          </a:p>
        </p:txBody>
      </p:sp>
      <p:sp>
        <p:nvSpPr>
          <p:cNvPr id="23" name="Right Bracket 22">
            <a:extLst>
              <a:ext uri="{FF2B5EF4-FFF2-40B4-BE49-F238E27FC236}">
                <a16:creationId xmlns:a16="http://schemas.microsoft.com/office/drawing/2014/main" id="{7F3BB723-771D-8E46-AA14-6E1FFD388072}"/>
              </a:ext>
            </a:extLst>
          </p:cNvPr>
          <p:cNvSpPr/>
          <p:nvPr/>
        </p:nvSpPr>
        <p:spPr>
          <a:xfrm rot="5400000">
            <a:off x="2827349" y="2524717"/>
            <a:ext cx="179415" cy="448251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p:cNvSpPr txBox="1"/>
          <p:nvPr/>
        </p:nvSpPr>
        <p:spPr>
          <a:xfrm>
            <a:off x="670873" y="3102305"/>
            <a:ext cx="1800477" cy="553998"/>
          </a:xfrm>
          <a:prstGeom prst="rect">
            <a:avLst/>
          </a:prstGeom>
          <a:noFill/>
        </p:spPr>
        <p:txBody>
          <a:bodyPr wrap="square" rtlCol="0">
            <a:spAutoFit/>
          </a:bodyPr>
          <a:lstStyle/>
          <a:p>
            <a:r>
              <a:rPr lang="en-US" altLang="en-US" sz="1200" dirty="0">
                <a:solidFill>
                  <a:srgbClr val="2F528F"/>
                </a:solidFill>
                <a:latin typeface="Arial" panose="020B0604020202020204" pitchFamily="34" charset="0"/>
                <a:ea typeface="ＭＳ Ｐゴシック" panose="020B0600070205080204" pitchFamily="34" charset="-128"/>
              </a:rPr>
              <a:t>A. Otherwise Use only</a:t>
            </a:r>
            <a:br>
              <a:rPr lang="en-US" altLang="en-US" sz="1200" dirty="0">
                <a:solidFill>
                  <a:srgbClr val="2F528F"/>
                </a:solidFill>
                <a:latin typeface="Arial" panose="020B0604020202020204" pitchFamily="34" charset="0"/>
                <a:ea typeface="ＭＳ Ｐゴシック" panose="020B0600070205080204" pitchFamily="34" charset="-128"/>
              </a:rPr>
            </a:br>
            <a:endParaRPr lang="en-US" dirty="0"/>
          </a:p>
        </p:txBody>
      </p:sp>
      <p:sp>
        <p:nvSpPr>
          <p:cNvPr id="4" name="TextBox 3"/>
          <p:cNvSpPr txBox="1"/>
          <p:nvPr/>
        </p:nvSpPr>
        <p:spPr>
          <a:xfrm>
            <a:off x="4097874" y="3102305"/>
            <a:ext cx="1055518" cy="274584"/>
          </a:xfrm>
          <a:prstGeom prst="rect">
            <a:avLst/>
          </a:prstGeom>
          <a:noFill/>
        </p:spPr>
        <p:txBody>
          <a:bodyPr wrap="square" rtlCol="0">
            <a:spAutoFit/>
          </a:bodyPr>
          <a:lstStyle/>
          <a:p>
            <a:r>
              <a:rPr lang="en-US" altLang="en-US" sz="1200" dirty="0">
                <a:solidFill>
                  <a:srgbClr val="2F528F"/>
                </a:solidFill>
                <a:latin typeface="Arial" panose="020B0604020202020204" pitchFamily="34" charset="0"/>
                <a:ea typeface="ＭＳ Ｐゴシック" panose="020B0600070205080204" pitchFamily="34" charset="-128"/>
              </a:rPr>
              <a:t>C. Neither</a:t>
            </a:r>
            <a:endParaRPr lang="en-US" dirty="0"/>
          </a:p>
        </p:txBody>
      </p:sp>
      <p:sp>
        <p:nvSpPr>
          <p:cNvPr id="17" name="TextBox 16"/>
          <p:cNvSpPr txBox="1"/>
          <p:nvPr/>
        </p:nvSpPr>
        <p:spPr>
          <a:xfrm>
            <a:off x="2409584" y="3103064"/>
            <a:ext cx="1888173" cy="276999"/>
          </a:xfrm>
          <a:prstGeom prst="rect">
            <a:avLst/>
          </a:prstGeom>
          <a:noFill/>
        </p:spPr>
        <p:txBody>
          <a:bodyPr wrap="square" rtlCol="0">
            <a:spAutoFit/>
          </a:bodyPr>
          <a:lstStyle/>
          <a:p>
            <a:r>
              <a:rPr lang="en-US" altLang="en-US" sz="1200" dirty="0">
                <a:solidFill>
                  <a:srgbClr val="2F528F"/>
                </a:solidFill>
                <a:latin typeface="Arial" panose="020B0604020202020204" pitchFamily="34" charset="0"/>
                <a:ea typeface="ＭＳ Ｐゴシック" panose="020B0600070205080204" pitchFamily="34" charset="-128"/>
              </a:rPr>
              <a:t>B. Manufacturing only</a:t>
            </a:r>
            <a:endParaRPr lang="en-US" dirty="0"/>
          </a:p>
        </p:txBody>
      </p:sp>
      <p:sp>
        <p:nvSpPr>
          <p:cNvPr id="24" name="TextBox 23"/>
          <p:cNvSpPr txBox="1"/>
          <p:nvPr/>
        </p:nvSpPr>
        <p:spPr>
          <a:xfrm>
            <a:off x="5153392" y="3094982"/>
            <a:ext cx="1888173" cy="276999"/>
          </a:xfrm>
          <a:prstGeom prst="rect">
            <a:avLst/>
          </a:prstGeom>
          <a:noFill/>
        </p:spPr>
        <p:txBody>
          <a:bodyPr wrap="square" rtlCol="0">
            <a:spAutoFit/>
          </a:bodyPr>
          <a:lstStyle/>
          <a:p>
            <a:r>
              <a:rPr lang="en-US" altLang="en-US" sz="1200" dirty="0">
                <a:solidFill>
                  <a:srgbClr val="2F528F"/>
                </a:solidFill>
                <a:latin typeface="Arial" panose="020B0604020202020204" pitchFamily="34" charset="0"/>
                <a:ea typeface="ＭＳ Ｐゴシック" panose="020B0600070205080204" pitchFamily="34" charset="-128"/>
              </a:rPr>
              <a:t>D. Both</a:t>
            </a:r>
          </a:p>
        </p:txBody>
      </p:sp>
    </p:spTree>
    <p:extLst>
      <p:ext uri="{BB962C8B-B14F-4D97-AF65-F5344CB8AC3E}">
        <p14:creationId xmlns:p14="http://schemas.microsoft.com/office/powerpoint/2010/main" val="93934894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B66AA1D-3939-4044-BF61-7AFF040C14F4}"/>
              </a:ext>
            </a:extLst>
          </p:cNvPr>
          <p:cNvSpPr>
            <a:spLocks noGrp="1"/>
          </p:cNvSpPr>
          <p:nvPr>
            <p:ph type="title"/>
          </p:nvPr>
        </p:nvSpPr>
        <p:spPr/>
        <p:txBody>
          <a:bodyPr/>
          <a:lstStyle/>
          <a:p>
            <a:r>
              <a:rPr lang="en-US" dirty="0"/>
              <a:t>Quiz #2: Question 2</a:t>
            </a:r>
          </a:p>
        </p:txBody>
      </p:sp>
      <p:sp>
        <p:nvSpPr>
          <p:cNvPr id="18" name="Text Placeholder 17">
            <a:extLst>
              <a:ext uri="{FF2B5EF4-FFF2-40B4-BE49-F238E27FC236}">
                <a16:creationId xmlns:a16="http://schemas.microsoft.com/office/drawing/2014/main" id="{4F13573C-9305-1346-B30A-9524D1B7B029}"/>
              </a:ext>
            </a:extLst>
          </p:cNvPr>
          <p:cNvSpPr>
            <a:spLocks noGrp="1"/>
          </p:cNvSpPr>
          <p:nvPr>
            <p:ph type="body" sz="quarter" idx="10"/>
          </p:nvPr>
        </p:nvSpPr>
        <p:spPr>
          <a:xfrm>
            <a:off x="622479" y="1628948"/>
            <a:ext cx="10947042" cy="1048215"/>
          </a:xfrm>
        </p:spPr>
        <p:txBody>
          <a:bodyPr/>
          <a:lstStyle/>
          <a:p>
            <a:r>
              <a:rPr lang="en-US" sz="1400" dirty="0"/>
              <a:t>The facility in the previous question combusted 13,600,000 pounds of coal in the reporting year and has exceeded the reporting threshold for lead compounds. The facility has no monitoring data on their point source lead emissions from combusting the coal. They determined that their best available information for calculating their point source air emissions is the published emission factor for lead from controlled coal combustion from EPA’s AP-42* which is 4.2E-04 </a:t>
            </a:r>
            <a:r>
              <a:rPr lang="en-US" sz="1400" dirty="0" err="1"/>
              <a:t>lb</a:t>
            </a:r>
            <a:r>
              <a:rPr lang="en-US" sz="1400" dirty="0"/>
              <a:t> Pb/ton of coal combusted.</a:t>
            </a:r>
          </a:p>
          <a:p>
            <a:r>
              <a:rPr lang="en-US" sz="1400" i="1" dirty="0"/>
              <a:t>What are the facility’s point source emissions of lead from coal combustion?</a:t>
            </a:r>
          </a:p>
        </p:txBody>
      </p:sp>
      <p:sp>
        <p:nvSpPr>
          <p:cNvPr id="19" name="Text Placeholder 18">
            <a:extLst>
              <a:ext uri="{FF2B5EF4-FFF2-40B4-BE49-F238E27FC236}">
                <a16:creationId xmlns:a16="http://schemas.microsoft.com/office/drawing/2014/main" id="{C8A4B3F2-6DFA-644D-A8E3-589EB08B98E3}"/>
              </a:ext>
            </a:extLst>
          </p:cNvPr>
          <p:cNvSpPr>
            <a:spLocks noGrp="1"/>
          </p:cNvSpPr>
          <p:nvPr>
            <p:ph type="body" sz="quarter" idx="11"/>
          </p:nvPr>
        </p:nvSpPr>
        <p:spPr>
          <a:xfrm>
            <a:off x="622479" y="3646914"/>
            <a:ext cx="3974921" cy="354332"/>
          </a:xfrm>
        </p:spPr>
        <p:txBody>
          <a:bodyPr/>
          <a:lstStyle/>
          <a:p>
            <a:r>
              <a:rPr lang="en-US" dirty="0"/>
              <a:t>Answer: A is correct</a:t>
            </a:r>
          </a:p>
        </p:txBody>
      </p:sp>
      <p:sp>
        <p:nvSpPr>
          <p:cNvPr id="6" name="Text Placeholder 17">
            <a:extLst>
              <a:ext uri="{FF2B5EF4-FFF2-40B4-BE49-F238E27FC236}">
                <a16:creationId xmlns:a16="http://schemas.microsoft.com/office/drawing/2014/main" id="{9DB828D6-C2E4-224C-B335-247EB11A63C8}"/>
              </a:ext>
            </a:extLst>
          </p:cNvPr>
          <p:cNvSpPr txBox="1">
            <a:spLocks/>
          </p:cNvSpPr>
          <p:nvPr/>
        </p:nvSpPr>
        <p:spPr>
          <a:xfrm>
            <a:off x="622478" y="2985083"/>
            <a:ext cx="1028522" cy="184847"/>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defRPr/>
            </a:pPr>
            <a:r>
              <a:rPr lang="en-US" altLang="en-US" sz="1400" i="1" dirty="0">
                <a:solidFill>
                  <a:schemeClr val="tx1"/>
                </a:solidFill>
                <a:cs typeface="Times New Roman" panose="02020603050405020304" pitchFamily="18" charset="0"/>
              </a:rPr>
              <a:t>A. 2.86 </a:t>
            </a:r>
            <a:r>
              <a:rPr lang="en-US" altLang="en-US" sz="1400" i="1" dirty="0" err="1">
                <a:solidFill>
                  <a:schemeClr val="tx1"/>
                </a:solidFill>
                <a:cs typeface="Times New Roman" panose="02020603050405020304" pitchFamily="18" charset="0"/>
              </a:rPr>
              <a:t>lb</a:t>
            </a:r>
            <a:endParaRPr lang="en-US" altLang="en-US" sz="1400" i="1" dirty="0">
              <a:solidFill>
                <a:schemeClr val="tx1"/>
              </a:solidFill>
              <a:cs typeface="Times New Roman" panose="02020603050405020304" pitchFamily="18" charset="0"/>
            </a:endParaRPr>
          </a:p>
        </p:txBody>
      </p:sp>
      <p:sp>
        <p:nvSpPr>
          <p:cNvPr id="7" name="Text Placeholder 17">
            <a:extLst>
              <a:ext uri="{FF2B5EF4-FFF2-40B4-BE49-F238E27FC236}">
                <a16:creationId xmlns:a16="http://schemas.microsoft.com/office/drawing/2014/main" id="{70016637-2ECE-824C-A5EA-AB2182458397}"/>
              </a:ext>
            </a:extLst>
          </p:cNvPr>
          <p:cNvSpPr txBox="1">
            <a:spLocks/>
          </p:cNvSpPr>
          <p:nvPr/>
        </p:nvSpPr>
        <p:spPr>
          <a:xfrm>
            <a:off x="3952469" y="2957036"/>
            <a:ext cx="1397438" cy="273627"/>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400" i="1" dirty="0">
                <a:solidFill>
                  <a:schemeClr val="tx1"/>
                </a:solidFill>
              </a:rPr>
              <a:t>C. 95.2 </a:t>
            </a:r>
            <a:r>
              <a:rPr lang="en-US" altLang="en-US" sz="1400" i="1" dirty="0" err="1">
                <a:solidFill>
                  <a:schemeClr val="tx1"/>
                </a:solidFill>
              </a:rPr>
              <a:t>lb</a:t>
            </a:r>
            <a:endParaRPr lang="en-US" altLang="en-US" sz="1400" i="1" dirty="0">
              <a:solidFill>
                <a:schemeClr val="tx1"/>
              </a:solidFill>
            </a:endParaRPr>
          </a:p>
          <a:p>
            <a:endParaRPr lang="en-US" altLang="en-US" sz="1400" i="1" dirty="0">
              <a:solidFill>
                <a:schemeClr val="tx1"/>
              </a:solidFill>
            </a:endParaRPr>
          </a:p>
        </p:txBody>
      </p:sp>
      <p:sp>
        <p:nvSpPr>
          <p:cNvPr id="20" name="Rectangle 19">
            <a:extLst>
              <a:ext uri="{FF2B5EF4-FFF2-40B4-BE49-F238E27FC236}">
                <a16:creationId xmlns:a16="http://schemas.microsoft.com/office/drawing/2014/main" id="{32436DD0-0F5E-414D-8527-06A8A6B544C2}"/>
              </a:ext>
            </a:extLst>
          </p:cNvPr>
          <p:cNvSpPr/>
          <p:nvPr/>
        </p:nvSpPr>
        <p:spPr>
          <a:xfrm>
            <a:off x="622478" y="3495038"/>
            <a:ext cx="5816421" cy="55621"/>
          </a:xfrm>
          <a:prstGeom prst="rect">
            <a:avLst/>
          </a:prstGeom>
          <a:solidFill>
            <a:srgbClr val="006C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17">
            <a:extLst>
              <a:ext uri="{FF2B5EF4-FFF2-40B4-BE49-F238E27FC236}">
                <a16:creationId xmlns:a16="http://schemas.microsoft.com/office/drawing/2014/main" id="{7A7F7DFA-C849-3D42-858F-253C8EE0CDE7}"/>
              </a:ext>
            </a:extLst>
          </p:cNvPr>
          <p:cNvSpPr txBox="1">
            <a:spLocks/>
          </p:cNvSpPr>
          <p:nvPr/>
        </p:nvSpPr>
        <p:spPr>
          <a:xfrm>
            <a:off x="1968678" y="2985083"/>
            <a:ext cx="1892122" cy="184847"/>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defRPr/>
            </a:pPr>
            <a:r>
              <a:rPr lang="en-US" altLang="en-US" sz="1400" i="1" dirty="0">
                <a:solidFill>
                  <a:schemeClr val="tx1"/>
                </a:solidFill>
                <a:cs typeface="Times New Roman" panose="02020603050405020304" pitchFamily="18" charset="0"/>
              </a:rPr>
              <a:t>B. Range Code ‘A’</a:t>
            </a:r>
          </a:p>
        </p:txBody>
      </p:sp>
      <p:sp>
        <p:nvSpPr>
          <p:cNvPr id="30" name="Text Placeholder 17">
            <a:extLst>
              <a:ext uri="{FF2B5EF4-FFF2-40B4-BE49-F238E27FC236}">
                <a16:creationId xmlns:a16="http://schemas.microsoft.com/office/drawing/2014/main" id="{470127BD-6B0E-DB4D-BE9A-15DCE866C1B3}"/>
              </a:ext>
            </a:extLst>
          </p:cNvPr>
          <p:cNvSpPr txBox="1">
            <a:spLocks/>
          </p:cNvSpPr>
          <p:nvPr/>
        </p:nvSpPr>
        <p:spPr>
          <a:xfrm>
            <a:off x="5441576" y="2957036"/>
            <a:ext cx="4454753" cy="273627"/>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1600" b="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1400" i="1" dirty="0">
                <a:solidFill>
                  <a:schemeClr val="tx1"/>
                </a:solidFill>
              </a:rPr>
              <a:t>D. Either 2.86 </a:t>
            </a:r>
            <a:r>
              <a:rPr lang="en-US" altLang="en-US" sz="1400" i="1" dirty="0" err="1">
                <a:solidFill>
                  <a:schemeClr val="tx1"/>
                </a:solidFill>
              </a:rPr>
              <a:t>lb</a:t>
            </a:r>
            <a:r>
              <a:rPr lang="en-US" altLang="en-US" sz="1400" i="1" dirty="0">
                <a:solidFill>
                  <a:schemeClr val="tx1"/>
                </a:solidFill>
              </a:rPr>
              <a:t> or Range Code ‘A’</a:t>
            </a:r>
          </a:p>
        </p:txBody>
      </p:sp>
      <p:sp>
        <p:nvSpPr>
          <p:cNvPr id="31" name="Text Placeholder 18">
            <a:extLst>
              <a:ext uri="{FF2B5EF4-FFF2-40B4-BE49-F238E27FC236}">
                <a16:creationId xmlns:a16="http://schemas.microsoft.com/office/drawing/2014/main" id="{608E8FE5-AD48-5846-BC40-4C7B7BA3F8B6}"/>
              </a:ext>
            </a:extLst>
          </p:cNvPr>
          <p:cNvSpPr txBox="1">
            <a:spLocks/>
          </p:cNvSpPr>
          <p:nvPr/>
        </p:nvSpPr>
        <p:spPr>
          <a:xfrm>
            <a:off x="622478" y="4098084"/>
            <a:ext cx="5473522" cy="1985171"/>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1400" b="1" dirty="0">
                <a:solidFill>
                  <a:srgbClr val="006CB6"/>
                </a:solidFill>
              </a:rPr>
              <a:t>Point Source Emissions (</a:t>
            </a:r>
            <a:r>
              <a:rPr lang="en-US" sz="1400" b="1" dirty="0" err="1">
                <a:solidFill>
                  <a:srgbClr val="006CB6"/>
                </a:solidFill>
              </a:rPr>
              <a:t>lb</a:t>
            </a:r>
            <a:r>
              <a:rPr lang="en-US" sz="1400" b="1" dirty="0">
                <a:solidFill>
                  <a:srgbClr val="006CB6"/>
                </a:solidFill>
              </a:rPr>
              <a:t>) = </a:t>
            </a:r>
            <a:r>
              <a:rPr lang="en-US" sz="1400" b="0" dirty="0">
                <a:solidFill>
                  <a:srgbClr val="006CB6"/>
                </a:solidFill>
              </a:rPr>
              <a:t>EF × W</a:t>
            </a:r>
            <a:br>
              <a:rPr lang="en-US" sz="1400" b="0" dirty="0">
                <a:solidFill>
                  <a:srgbClr val="006CB6"/>
                </a:solidFill>
              </a:rPr>
            </a:br>
            <a:r>
              <a:rPr lang="en-US" sz="1400" b="0" i="1" dirty="0">
                <a:solidFill>
                  <a:srgbClr val="006CB6"/>
                </a:solidFill>
              </a:rPr>
              <a:t>where: EF = emission factor for controlled coal combustion (</a:t>
            </a:r>
            <a:r>
              <a:rPr lang="en-US" sz="1400" b="0" i="1" dirty="0" err="1">
                <a:solidFill>
                  <a:srgbClr val="006CB6"/>
                </a:solidFill>
              </a:rPr>
              <a:t>lb</a:t>
            </a:r>
            <a:r>
              <a:rPr lang="en-US" sz="1400" b="0" i="1" dirty="0">
                <a:solidFill>
                  <a:srgbClr val="006CB6"/>
                </a:solidFill>
              </a:rPr>
              <a:t> Pb/ton coal), and W = weight of coal combusted (ton)</a:t>
            </a:r>
          </a:p>
          <a:p>
            <a:pPr marL="0" indent="0"/>
            <a:r>
              <a:rPr lang="en-US" sz="1400" b="1" dirty="0">
                <a:solidFill>
                  <a:srgbClr val="006CB6"/>
                </a:solidFill>
              </a:rPr>
              <a:t>Weight of coal combusted: </a:t>
            </a:r>
            <a:br>
              <a:rPr lang="en-US" sz="1400" b="1" dirty="0">
                <a:solidFill>
                  <a:srgbClr val="006CB6"/>
                </a:solidFill>
              </a:rPr>
            </a:br>
            <a:r>
              <a:rPr lang="en-US" sz="1400" b="0" dirty="0">
                <a:solidFill>
                  <a:srgbClr val="006CB6"/>
                </a:solidFill>
              </a:rPr>
              <a:t>(13,600,000 </a:t>
            </a:r>
            <a:r>
              <a:rPr lang="en-US" sz="1400" b="0" dirty="0" err="1">
                <a:solidFill>
                  <a:srgbClr val="006CB6"/>
                </a:solidFill>
              </a:rPr>
              <a:t>lb</a:t>
            </a:r>
            <a:r>
              <a:rPr lang="en-US" sz="1400" b="0" dirty="0">
                <a:solidFill>
                  <a:srgbClr val="006CB6"/>
                </a:solidFill>
              </a:rPr>
              <a:t> coal)/(2,000 </a:t>
            </a:r>
            <a:r>
              <a:rPr lang="en-US" sz="1400" b="0" dirty="0" err="1">
                <a:solidFill>
                  <a:srgbClr val="006CB6"/>
                </a:solidFill>
              </a:rPr>
              <a:t>lb</a:t>
            </a:r>
            <a:r>
              <a:rPr lang="en-US" sz="1400" b="0" dirty="0">
                <a:solidFill>
                  <a:srgbClr val="006CB6"/>
                </a:solidFill>
              </a:rPr>
              <a:t>/ton) = 6,800 tons coal</a:t>
            </a:r>
          </a:p>
          <a:p>
            <a:pPr marL="0" indent="0"/>
            <a:r>
              <a:rPr lang="en-US" sz="1400" dirty="0"/>
              <a:t>Point Source Emissions = </a:t>
            </a:r>
            <a:br>
              <a:rPr lang="en-US" sz="1400" dirty="0"/>
            </a:br>
            <a:r>
              <a:rPr lang="en-US" sz="1400" b="0" dirty="0"/>
              <a:t>4.2E-4 (</a:t>
            </a:r>
            <a:r>
              <a:rPr lang="en-US" sz="1400" b="0" dirty="0" err="1"/>
              <a:t>lb</a:t>
            </a:r>
            <a:r>
              <a:rPr lang="en-US" sz="1400" b="0" dirty="0"/>
              <a:t> Pb/ton coal) × 6,800 tons coal = 2.86 </a:t>
            </a:r>
            <a:r>
              <a:rPr lang="en-US" sz="1400" b="0" dirty="0" err="1"/>
              <a:t>lb</a:t>
            </a:r>
            <a:r>
              <a:rPr lang="en-US" sz="1400" b="0" dirty="0"/>
              <a:t> Pb</a:t>
            </a:r>
          </a:p>
        </p:txBody>
      </p:sp>
      <p:sp>
        <p:nvSpPr>
          <p:cNvPr id="32" name="Text Placeholder 18">
            <a:extLst>
              <a:ext uri="{FF2B5EF4-FFF2-40B4-BE49-F238E27FC236}">
                <a16:creationId xmlns:a16="http://schemas.microsoft.com/office/drawing/2014/main" id="{F6D3939D-9C96-DA4D-A64E-CEBBC294BF56}"/>
              </a:ext>
            </a:extLst>
          </p:cNvPr>
          <p:cNvSpPr txBox="1">
            <a:spLocks/>
          </p:cNvSpPr>
          <p:nvPr/>
        </p:nvSpPr>
        <p:spPr>
          <a:xfrm>
            <a:off x="5918199" y="3747517"/>
            <a:ext cx="5651322" cy="2335738"/>
          </a:xfrm>
          <a:prstGeom prst="rect">
            <a:avLst/>
          </a:prstGeom>
        </p:spPr>
        <p:txBody>
          <a:bodyPr/>
          <a:lstStyle>
            <a:lvl1pPr marL="7938" indent="-7938" algn="l" defTabSz="914400" rtl="0" eaLnBrk="1" latinLnBrk="0" hangingPunct="1">
              <a:lnSpc>
                <a:spcPct val="100000"/>
              </a:lnSpc>
              <a:spcBef>
                <a:spcPts val="500"/>
              </a:spcBef>
              <a:spcAft>
                <a:spcPts val="1000"/>
              </a:spcAft>
              <a:buFont typeface="Arial" panose="020B0604020202020204" pitchFamily="34" charset="0"/>
              <a:buNone/>
              <a:defRPr sz="2400" b="1" kern="1200">
                <a:solidFill>
                  <a:srgbClr val="006CB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500"/>
              </a:spcAft>
              <a:buFont typeface="Arial" panose="020B0604020202020204" pitchFamily="34" charset="0"/>
              <a:buChar char="•"/>
              <a:defRPr sz="1600" i="1"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sz="1400" b="1" dirty="0">
                <a:solidFill>
                  <a:srgbClr val="006CB6"/>
                </a:solidFill>
              </a:rPr>
              <a:t>Assuming coal combustion was the only source of point source air emissions for this facility, the facility would report 2.86 lb in Section 5.2 of their Form R for lead compounds. </a:t>
            </a:r>
          </a:p>
          <a:p>
            <a:pPr marL="457200" lvl="1" indent="0">
              <a:buNone/>
            </a:pPr>
            <a:r>
              <a:rPr lang="en-US" sz="1400" b="1" dirty="0">
                <a:solidFill>
                  <a:srgbClr val="006CB6"/>
                </a:solidFill>
              </a:rPr>
              <a:t>Range codes cannot be used for Chemicals of Special Concern. </a:t>
            </a:r>
          </a:p>
          <a:p>
            <a:pPr marL="457200" lvl="1" indent="0">
              <a:buNone/>
            </a:pPr>
            <a:r>
              <a:rPr lang="en-US" sz="1400" b="1" dirty="0">
                <a:solidFill>
                  <a:srgbClr val="006CB6"/>
                </a:solidFill>
              </a:rPr>
              <a:t>While threshold determination is based on the weight of the lead compounds, release and waste management calculations are based on the weight of the parent metal (lead) in the metal compound (lead oxide)</a:t>
            </a:r>
            <a:endParaRPr lang="en-US" altLang="en-US" sz="1400" b="1" dirty="0">
              <a:solidFill>
                <a:srgbClr val="006CB6"/>
              </a:solidFill>
            </a:endParaRPr>
          </a:p>
        </p:txBody>
      </p:sp>
    </p:spTree>
    <p:extLst>
      <p:ext uri="{BB962C8B-B14F-4D97-AF65-F5344CB8AC3E}">
        <p14:creationId xmlns:p14="http://schemas.microsoft.com/office/powerpoint/2010/main" val="88287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5DB4D-9469-FC4B-B996-BB5082A0C359}"/>
              </a:ext>
            </a:extLst>
          </p:cNvPr>
          <p:cNvSpPr>
            <a:spLocks noGrp="1"/>
          </p:cNvSpPr>
          <p:nvPr>
            <p:ph type="title"/>
          </p:nvPr>
        </p:nvSpPr>
        <p:spPr/>
        <p:txBody>
          <a:bodyPr/>
          <a:lstStyle/>
          <a:p>
            <a:r>
              <a:rPr lang="en-US" dirty="0"/>
              <a:t>Chemical List Changes</a:t>
            </a:r>
          </a:p>
        </p:txBody>
      </p:sp>
      <p:sp>
        <p:nvSpPr>
          <p:cNvPr id="3" name="Text Placeholder 2">
            <a:extLst>
              <a:ext uri="{FF2B5EF4-FFF2-40B4-BE49-F238E27FC236}">
                <a16:creationId xmlns:a16="http://schemas.microsoft.com/office/drawing/2014/main" id="{24443C9F-459B-0F4F-91EF-53DC34A8668A}"/>
              </a:ext>
            </a:extLst>
          </p:cNvPr>
          <p:cNvSpPr>
            <a:spLocks noGrp="1"/>
          </p:cNvSpPr>
          <p:nvPr>
            <p:ph type="body" sz="quarter" idx="11"/>
          </p:nvPr>
        </p:nvSpPr>
        <p:spPr>
          <a:xfrm>
            <a:off x="481013" y="1815286"/>
            <a:ext cx="6894148" cy="4525553"/>
          </a:xfrm>
        </p:spPr>
        <p:txBody>
          <a:bodyPr/>
          <a:lstStyle/>
          <a:p>
            <a:r>
              <a:rPr lang="en-US" sz="1800" dirty="0"/>
              <a:t>For RY 2022, four PFAS have been added to the TRI list of reportable chemicals per the requirements of the NDAA. These are:</a:t>
            </a:r>
          </a:p>
          <a:p>
            <a:pPr marL="688975" lvl="1" indent="-342900"/>
            <a:r>
              <a:rPr lang="en-US" dirty="0" err="1"/>
              <a:t>Perfluorobutane</a:t>
            </a:r>
            <a:r>
              <a:rPr lang="en-US" dirty="0"/>
              <a:t> sulfonic acid (CASRN 375-73-5)</a:t>
            </a:r>
          </a:p>
          <a:p>
            <a:pPr marL="688975" lvl="1" indent="-342900"/>
            <a:r>
              <a:rPr lang="en-US" dirty="0"/>
              <a:t>Potassium </a:t>
            </a:r>
            <a:r>
              <a:rPr lang="en-US" dirty="0" err="1"/>
              <a:t>perfluorobutane</a:t>
            </a:r>
            <a:r>
              <a:rPr lang="en-US" dirty="0"/>
              <a:t> sulfonate (CASRN 29420-49-3)</a:t>
            </a:r>
          </a:p>
          <a:p>
            <a:pPr marL="688975" lvl="1" indent="-342900"/>
            <a:r>
              <a:rPr lang="en-US" dirty="0" err="1"/>
              <a:t>Perfluorobutanesulfonate</a:t>
            </a:r>
            <a:r>
              <a:rPr lang="en-US" dirty="0"/>
              <a:t> (45187-15-3)</a:t>
            </a:r>
          </a:p>
          <a:p>
            <a:pPr marL="688975" lvl="1" indent="-342900"/>
            <a:r>
              <a:rPr lang="en-US" dirty="0"/>
              <a:t>2-Propenoic acid, 2-methyl-, hexadecyl ester, polymers with 2-hydroxyethyl methacrylate, </a:t>
            </a:r>
            <a:r>
              <a:rPr lang="el-GR" dirty="0"/>
              <a:t>γ-ω-</a:t>
            </a:r>
            <a:r>
              <a:rPr lang="en-US" dirty="0"/>
              <a:t>perfluoro-C10-16-alkyl acrylate and stearyl methacrylate (CASRN 203743-03-7)</a:t>
            </a:r>
          </a:p>
        </p:txBody>
      </p:sp>
    </p:spTree>
    <p:extLst>
      <p:ext uri="{BB962C8B-B14F-4D97-AF65-F5344CB8AC3E}">
        <p14:creationId xmlns:p14="http://schemas.microsoft.com/office/powerpoint/2010/main" val="10412426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GUID" val="dc2fd4ee-4b74-4cc0-aa0d-d6d3b0b08399"/>
  <p:tag name="AUDIO_ID" val="648"/>
  <p:tag name="ARTICULATE_PLAYLIST_ID" val="-1"/>
  <p:tag name="ARTICULATE_SLIDE_NAV" val="20"/>
  <p:tag name="ORIGINAL_AUDIO_FILEPATH" val="W:\Abt - TRI FY Reporting\Abt EPA TRI RY2015 Update\Audio\EPATRI_BASIC_VO\MP3\1_22.mp3"/>
  <p:tag name="ELAPSEDTIME" val="31.892"/>
  <p:tag name="TIMELINE" val="3.00/5.00"/>
  <p:tag name="ARTICULATE_NAV_LEVEL" val="2"/>
  <p:tag name="ARTICULATE_SLIDE_PRESENTER_GUID" val="92b5c1a9-5944-493b-b139-c77c1379748d"/>
  <p:tag name="ARTICULATE_SLIDE_PAUSE" val="1"/>
  <p:tag name="ARTICULATE_LOCK_SLIDE" val="0"/>
  <p:tag name="ARTICULATE_HIDE_SLIDE" val="0"/>
  <p:tag name="ARTICULATE_PLAYER_CONTROL_PREVIOUS" val="True"/>
  <p:tag name="ARTICULATE_PLAYER_CONTROL_NEXT" val="True"/>
  <p:tag name="ARTICULATE_NEXT_BUTTON_ID" val="302"/>
  <p:tag name="ARTICULATE_PREV_BUTTON_ID" val="292"/>
  <p:tag name="ARTICULATE_USED_LAYOUT" val="2"/>
</p:tagLst>
</file>

<file path=ppt/tags/tag10.xml><?xml version="1.0" encoding="utf-8"?>
<p:tagLst xmlns:a="http://schemas.openxmlformats.org/drawingml/2006/main" xmlns:r="http://schemas.openxmlformats.org/officeDocument/2006/relationships" xmlns:p="http://schemas.openxmlformats.org/presentationml/2006/main">
  <p:tag name="ARTICULATE_SLIDE_GUID" val="31bf8fcb-997a-4b72-a928-1b566323decf"/>
  <p:tag name="AUDIO_ID" val="590"/>
  <p:tag name="ARTICULATE_PLAYLIST_ID" val="-1"/>
  <p:tag name="ARTICULATE_SLIDE_NAV" val="42"/>
  <p:tag name="ORIGINAL_AUDIO_FILEPATH" val="W:\Abt - TRI FY Reporting\Abt EPA TRI RY2015 Update\Audio\EPATRI_ADVANCED_VO\1_47.mp3"/>
  <p:tag name="ELAPSEDTIME" val="73.992"/>
  <p:tag name="ARTICULATE_NAV_LEVEL" val="3"/>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805"/>
  <p:tag name="ARTICULATE_PREV_BUTTON_ID" val="589"/>
  <p:tag name="ARTICULATE_USED_LAYOUT" val="2"/>
</p:tagLst>
</file>

<file path=ppt/tags/tag11.xml><?xml version="1.0" encoding="utf-8"?>
<p:tagLst xmlns:a="http://schemas.openxmlformats.org/drawingml/2006/main" xmlns:r="http://schemas.openxmlformats.org/officeDocument/2006/relationships" xmlns:p="http://schemas.openxmlformats.org/presentationml/2006/main">
  <p:tag name="ARTICULATE_TITLE_TAG" val="Section IV: Tools and Assistance"/>
  <p:tag name="ARTICULATE_SLIDE_GUID" val="e1fe98d2-68a6-4794-9a61-dc27b4120805"/>
  <p:tag name="AUDIO_ID" val="805"/>
  <p:tag name="ARTICULATE_PLAYLIST_ID" val="-1"/>
  <p:tag name="ARTICULATE_SLIDE_NAV" val="43"/>
  <p:tag name="ARTICULATE_NAV_LEVEL" val="1"/>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80"/>
  <p:tag name="ARTICULATE_PREV_BUTTON_ID" val="590"/>
  <p:tag name="ARTICULATE_USED_LAYOUT" val="12"/>
</p:tagLst>
</file>

<file path=ppt/tags/tag12.xml><?xml version="1.0" encoding="utf-8"?>
<p:tagLst xmlns:a="http://schemas.openxmlformats.org/drawingml/2006/main" xmlns:r="http://schemas.openxmlformats.org/officeDocument/2006/relationships" xmlns:p="http://schemas.openxmlformats.org/presentationml/2006/main">
  <p:tag name="ARTICULATE_SLIDE_GUID" val="cd8e3b3d-4425-40b4-8268-7e5110042c62"/>
  <p:tag name="AUDIO_ID" val="780"/>
  <p:tag name="ARTICULATE_PLAYLIST_ID" val="-1"/>
  <p:tag name="ARTICULATE_SLIDE_NAV" val="44"/>
  <p:tag name="ORIGINAL_AUDIO_FILEPATH" val="W:\Abt - TRI FY Reporting\Abt EPA TRI RY2015 Update\Audio\EPATRI_ADVANCED_VO\1_49.mp3"/>
  <p:tag name="ELAPSEDTIME" val="41.78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453"/>
  <p:tag name="ARTICULATE_PREV_BUTTON_ID" val="805"/>
  <p:tag name="ARTICULATE_USED_LAYOUT" val="2"/>
</p:tagLst>
</file>

<file path=ppt/tags/tag13.xml><?xml version="1.0" encoding="utf-8"?>
<p:tagLst xmlns:a="http://schemas.openxmlformats.org/drawingml/2006/main" xmlns:r="http://schemas.openxmlformats.org/officeDocument/2006/relationships" xmlns:p="http://schemas.openxmlformats.org/presentationml/2006/main">
  <p:tag name="ARTICULATE_SLIDE_GUID" val="4d0b6919-4ed5-4f6f-b674-803ebc10604e"/>
  <p:tag name="AUDIO_ID" val="453"/>
  <p:tag name="ARTICULATE_PLAYLIST_ID" val="-1"/>
  <p:tag name="ARTICULATE_SLIDE_NAV" val="45"/>
  <p:tag name="ORIGINAL_AUDIO_FILEPATH" val="W:\Abt - TRI FY Reporting\Abt EPA TRI RY2015 Update\Audio\EPATRI_ADVANCED_VO\1_50.mp3"/>
  <p:tag name="ELAPSEDTIME" val="76.73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452"/>
  <p:tag name="ARTICULATE_PREV_BUTTON_ID" val="780"/>
  <p:tag name="ARTICULATE_USED_LAYOUT" val="2"/>
</p:tagLst>
</file>

<file path=ppt/tags/tag14.xml><?xml version="1.0" encoding="utf-8"?>
<p:tagLst xmlns:a="http://schemas.openxmlformats.org/drawingml/2006/main" xmlns:r="http://schemas.openxmlformats.org/officeDocument/2006/relationships" xmlns:p="http://schemas.openxmlformats.org/presentationml/2006/main">
  <p:tag name="ARTICULATE_SLIDE_GUID" val="b5632280-dcdf-4730-a0ed-e2a0aae2ada8"/>
  <p:tag name="AUDIO_ID" val="452"/>
  <p:tag name="ARTICULATE_PLAYLIST_ID" val="-1"/>
  <p:tag name="ARTICULATE_SLIDE_NAV" val="46"/>
  <p:tag name="ORIGINAL_AUDIO_FILEPATH" val="W:\Abt - TRI FY Reporting\Abt EPA TRI RY2015 Update\Audio\EPATRI_ADVANCED_VO\1_51.mp3"/>
  <p:tag name="ELAPSEDTIME" val="18.97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513"/>
  <p:tag name="ARTICULATE_PREV_BUTTON_ID" val="453"/>
  <p:tag name="ARTICULATE_USED_LAYOUT" val="7"/>
</p:tagLst>
</file>

<file path=ppt/tags/tag15.xml><?xml version="1.0" encoding="utf-8"?>
<p:tagLst xmlns:a="http://schemas.openxmlformats.org/drawingml/2006/main" xmlns:r="http://schemas.openxmlformats.org/officeDocument/2006/relationships" xmlns:p="http://schemas.openxmlformats.org/presentationml/2006/main">
  <p:tag name="ARTICULATE_SLIDE_GUID" val="cd3a153e-916a-4a75-b9d3-fb8e20ed3e0a"/>
  <p:tag name="AUDIO_ID" val="513"/>
  <p:tag name="ARTICULATE_PLAYLIST_ID" val="-1"/>
  <p:tag name="ARTICULATE_SLIDE_NAV" val="47"/>
  <p:tag name="ORIGINAL_AUDIO_FILEPATH" val="W:\Abt - TRI FY Reporting\Abt EPA TRI RY2015 Update\Audio\EPATRI_ADVANCED_VO\1_52.mp3"/>
  <p:tag name="ELAPSEDTIME" val="19.47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804"/>
  <p:tag name="ARTICULATE_PREV_BUTTON_ID" val="452"/>
  <p:tag name="ARTICULATE_USED_LAYOUT" val="2"/>
</p:tagLst>
</file>

<file path=ppt/tags/tag16.xml><?xml version="1.0" encoding="utf-8"?>
<p:tagLst xmlns:a="http://schemas.openxmlformats.org/drawingml/2006/main" xmlns:r="http://schemas.openxmlformats.org/officeDocument/2006/relationships" xmlns:p="http://schemas.openxmlformats.org/presentationml/2006/main">
  <p:tag name="ARTICULATE_SLIDE_GUID" val="e1fe98d2-68a6-4794-9a61-dc27b4120804"/>
  <p:tag name="AUDIO_ID" val="804"/>
  <p:tag name="ARTICULATE_TITLE_TAG" val="Section V: TRI-MEweb Updates and Demo"/>
  <p:tag name="ARTICULATE_PLAYLIST_ID" val="-1"/>
  <p:tag name="ARTICULATE_SLIDE_NAV" val="48"/>
  <p:tag name="ARTICULATE_NAV_LEVEL" val="1"/>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73"/>
  <p:tag name="ARTICULATE_PREV_BUTTON_ID" val="513"/>
  <p:tag name="ARTICULATE_USED_LAYOUT" val="12"/>
</p:tagLst>
</file>

<file path=ppt/tags/tag17.xml><?xml version="1.0" encoding="utf-8"?>
<p:tagLst xmlns:a="http://schemas.openxmlformats.org/drawingml/2006/main" xmlns:r="http://schemas.openxmlformats.org/officeDocument/2006/relationships" xmlns:p="http://schemas.openxmlformats.org/presentationml/2006/main">
  <p:tag name="ARTICULATE_SLIDE_GUID" val="b0c64d41-6ed7-4c72-a559-737d204e6b97"/>
  <p:tag name="AUDIO_ID" val="773"/>
  <p:tag name="ARTICULATE_PLAYLIST_ID" val="-1"/>
  <p:tag name="ARTICULATE_SLIDE_NAV" val="49"/>
  <p:tag name="ORIGINAL_AUDIO_FILEPATH" val="W:\Abt - TRI FY Reporting\Abt EPA TRI RY2015 Update\Audio\EPATRI_ADVANCED_VO\1_54.mp3"/>
  <p:tag name="ELAPSEDTIME" val="55.25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74"/>
  <p:tag name="ARTICULATE_PREV_BUTTON_ID" val="804"/>
  <p:tag name="ARTICULATE_USED_LAYOUT" val="2"/>
</p:tagLst>
</file>

<file path=ppt/tags/tag18.xml><?xml version="1.0" encoding="utf-8"?>
<p:tagLst xmlns:a="http://schemas.openxmlformats.org/drawingml/2006/main" xmlns:r="http://schemas.openxmlformats.org/officeDocument/2006/relationships" xmlns:p="http://schemas.openxmlformats.org/presentationml/2006/main">
  <p:tag name="ARTICULATE_SLIDE_GUID" val="e7907176-ed40-429e-8c03-5a68401f524c"/>
  <p:tag name="AUDIO_ID" val="774"/>
  <p:tag name="ARTICULATE_PLAYLIST_ID" val="-1"/>
  <p:tag name="ARTICULATE_SLIDE_NAV" val="50"/>
  <p:tag name="ORIGINAL_AUDIO_FILEPATH" val="W:\Abt - TRI FY Reporting\Abt EPA TRI RY2015 Update\Audio\EPATRI_ADVANCED_VO\1_55.mp3"/>
  <p:tag name="ELAPSEDTIME" val="96.70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75"/>
  <p:tag name="ARTICULATE_PREV_BUTTON_ID" val="773"/>
  <p:tag name="ARTICULATE_USED_LAYOUT" val="2"/>
</p:tagLst>
</file>

<file path=ppt/tags/tag19.xml><?xml version="1.0" encoding="utf-8"?>
<p:tagLst xmlns:a="http://schemas.openxmlformats.org/drawingml/2006/main" xmlns:r="http://schemas.openxmlformats.org/officeDocument/2006/relationships" xmlns:p="http://schemas.openxmlformats.org/presentationml/2006/main">
  <p:tag name="ARTICULATE_SLIDE_GUID" val="6b265de1-4fbb-4cba-b234-36f743cadbcb"/>
  <p:tag name="AUDIO_ID" val="415"/>
  <p:tag name="ARTICULATE_PLAYLIST_ID" val="-1"/>
  <p:tag name="ARTICULATE_SLIDE_NAV" val="75"/>
  <p:tag name="ORIGINAL_AUDIO_FILEPATH" val="W:\Abt - TRI FY Reporting\Abt EPA TRI RY2015 Update\Audio\EPATRI_BASIC_VO\MP3\1_80.mp3"/>
  <p:tag name="ELAPSEDTIME" val="80.052"/>
  <p:tag name="ARTICULATE_NAV_LEVEL" val="2"/>
  <p:tag name="ARTICULATE_SLIDE_PRESENTER_GUID" val="92b5c1a9-5944-493b-b139-c77c1379748d"/>
  <p:tag name="ARTICULATE_SLIDE_PAUSE" val="1"/>
  <p:tag name="ARTICULATE_LOCK_SLIDE" val="0"/>
  <p:tag name="ARTICULATE_HIDE_SLIDE" val="0"/>
  <p:tag name="ARTICULATE_PLAYER_CONTROL_PREVIOUS" val="True"/>
  <p:tag name="ARTICULATE_PLAYER_CONTROL_NEXT" val="True"/>
  <p:tag name="ARTICULATE_NEXT_BUTTON_ID" val="416"/>
  <p:tag name="ARTICULATE_PREV_BUTTON_ID" val="414"/>
  <p:tag name="ARTICULATE_USED_LAYOUT" val="6"/>
</p:tagLst>
</file>

<file path=ppt/tags/tag2.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5.87504"/>
  <p:tag name="MARGIN_3" val="71.87504"/>
  <p:tag name="MARGIN_4" val="107.875"/>
  <p:tag name="MARGIN_5" val="143.875"/>
  <p:tag name="FONT_SIZE" val="10"/>
</p:tagLst>
</file>

<file path=ppt/tags/tag20.xml><?xml version="1.0" encoding="utf-8"?>
<p:tagLst xmlns:a="http://schemas.openxmlformats.org/drawingml/2006/main" xmlns:r="http://schemas.openxmlformats.org/officeDocument/2006/relationships" xmlns:p="http://schemas.openxmlformats.org/presentationml/2006/main">
  <p:tag name="ARTICULATE_SLIDE_GUID" val="22957166-e253-4b5a-a77c-c8d219c1628b"/>
  <p:tag name="AUDIO_ID" val="442"/>
  <p:tag name="ARTICULATE_PLAYLIST_ID" val="-1"/>
  <p:tag name="ARTICULATE_SLIDE_NAV" val="103"/>
  <p:tag name="ORIGINAL_AUDIO_FILEPATH" val="W:\Abt - TRI FY Reporting\Abt EPA TRI RY2015 Update\Audio\EPATRI_BASIC_VO\MP3\1_109.mp3"/>
  <p:tag name="ELAPSEDTIME" val="189.142"/>
  <p:tag name="ARTICULATE_NAV_LEVEL" val="2"/>
  <p:tag name="ARTICULATE_SLIDE_PRESENTER_GUID" val="92b5c1a9-5944-493b-b139-c77c1379748d"/>
  <p:tag name="ARTICULATE_SLIDE_PAUSE" val="1"/>
  <p:tag name="ARTICULATE_LOCK_SLIDE" val="0"/>
  <p:tag name="ARTICULATE_HIDE_SLIDE" val="0"/>
  <p:tag name="ARTICULATE_PLAYER_CONTROL_PREVIOUS" val="True"/>
  <p:tag name="ARTICULATE_PLAYER_CONTROL_NEXT" val="True"/>
  <p:tag name="ARTICULATE_NEXT_BUTTON_ID" val="443"/>
  <p:tag name="ARTICULATE_PREV_BUTTON_ID" val="441"/>
  <p:tag name="ARTICULATE_USED_LAYOUT" val="2"/>
</p:tagLst>
</file>

<file path=ppt/tags/tag21.xml><?xml version="1.0" encoding="utf-8"?>
<p:tagLst xmlns:a="http://schemas.openxmlformats.org/drawingml/2006/main" xmlns:r="http://schemas.openxmlformats.org/officeDocument/2006/relationships" xmlns:p="http://schemas.openxmlformats.org/presentationml/2006/main">
  <p:tag name="ARTICULATE_SLIDE_GUID" val="b1c748bf-55ed-430e-beee-896dfc63bbb8"/>
  <p:tag name="AUDIO_ID" val="775"/>
  <p:tag name="ARTICULATE_PLAYLIST_ID" val="-1"/>
  <p:tag name="ARTICULATE_SLIDE_NAV" val="51"/>
  <p:tag name="ORIGINAL_AUDIO_FILEPATH" val="W:\Abt - TRI FY Reporting\Abt EPA TRI RY2015 Update\Audio\EPATRI_ADVANCED_VO\1_56.mp3"/>
  <p:tag name="ELAPSEDTIME" val="74.36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820"/>
  <p:tag name="ARTICULATE_PREV_BUTTON_ID" val="774"/>
  <p:tag name="ARTICULATE_USED_LAYOUT" val="2"/>
</p:tagLst>
</file>

<file path=ppt/tags/tag22.xml><?xml version="1.0" encoding="utf-8"?>
<p:tagLst xmlns:a="http://schemas.openxmlformats.org/drawingml/2006/main" xmlns:r="http://schemas.openxmlformats.org/officeDocument/2006/relationships" xmlns:p="http://schemas.openxmlformats.org/presentationml/2006/main">
  <p:tag name="AUDIO_ID" val="820"/>
  <p:tag name="ORIGINAL_AUDIO_FILEPATH" val="W:\Abt - TRI FY Reporting\Abt EPA TRI RY2015 Update\Audio\EPATRI_ADVANCED_VO\1_57.mp3"/>
  <p:tag name="ELAPSEDTIME" val="94.222"/>
  <p:tag name="TIMELINE" val="2.10"/>
  <p:tag name="ARTICULATE_NAV_LEVEL" val="2"/>
  <p:tag name="ARTICULATE_SLIDE_PRESENTER_GUID" val="b568362d-845e-42a7-a68d-272697ec1c6a"/>
  <p:tag name="ARTICULATE_SLIDE_PAUSE" val="0"/>
  <p:tag name="ARTICULATE_LOCK_SLIDE" val="0"/>
  <p:tag name="ARTICULATE_HIDE_SLIDE" val="0"/>
  <p:tag name="ARTICULATE_PLAYER_CONTROL_PREVIOUS" val="True"/>
  <p:tag name="ARTICULATE_PLAYER_CONTROL_NEXT" val="True"/>
  <p:tag name="ARTICULATE_NEXT_BUTTON_ID" val="812"/>
  <p:tag name="ARTICULATE_PREV_BUTTON_ID" val="775"/>
  <p:tag name="ARTICULATE_USED_LAYOUT" val="1"/>
</p:tagLst>
</file>

<file path=ppt/tags/tag23.xml><?xml version="1.0" encoding="utf-8"?>
<p:tagLst xmlns:a="http://schemas.openxmlformats.org/drawingml/2006/main" xmlns:r="http://schemas.openxmlformats.org/officeDocument/2006/relationships" xmlns:p="http://schemas.openxmlformats.org/presentationml/2006/main">
  <p:tag name="BULLET_1" val="8226"/>
  <p:tag name="BULLET_2" val="8226"/>
  <p:tag name="MARGIN_1" val="0"/>
  <p:tag name="MARGIN_2" val="36"/>
  <p:tag name="MARGIN_3" val="72"/>
  <p:tag name="MARGIN_4" val="108"/>
  <p:tag name="MARGIN_5" val="144"/>
  <p:tag name="FONT_SIZE" val="12"/>
</p:tagLst>
</file>

<file path=ppt/tags/tag24.xml><?xml version="1.0" encoding="utf-8"?>
<p:tagLst xmlns:a="http://schemas.openxmlformats.org/drawingml/2006/main" xmlns:r="http://schemas.openxmlformats.org/officeDocument/2006/relationships" xmlns:p="http://schemas.openxmlformats.org/presentationml/2006/main">
  <p:tag name="ARTICULATE_SLIDE_GUID" val="b1c748bf-55ed-430e-beee-896dfc630812"/>
  <p:tag name="AUDIO_ID" val="812"/>
  <p:tag name="ARTICULATE_PLAYLIST_ID" val="-1"/>
  <p:tag name="ARTICULATE_SLIDE_NAV" val="52"/>
  <p:tag name="ORIGINAL_AUDIO_FILEPATH" val="W:\Abt - TRI FY Reporting\Abt EPA TRI RY2015 Update\Audio\EPATRI_ADVANCED_VO\1_58.mp3"/>
  <p:tag name="ELAPSEDTIME" val="48.332"/>
  <p:tag name="TIMELINE" val="2.70"/>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79"/>
  <p:tag name="ARTICULATE_PREV_BUTTON_ID" val="820"/>
  <p:tag name="ARTICULATE_USED_LAYOUT" val="2"/>
</p:tagLst>
</file>

<file path=ppt/tags/tag25.xml><?xml version="1.0" encoding="utf-8"?>
<p:tagLst xmlns:a="http://schemas.openxmlformats.org/drawingml/2006/main" xmlns:r="http://schemas.openxmlformats.org/officeDocument/2006/relationships" xmlns:p="http://schemas.openxmlformats.org/presentationml/2006/main">
  <p:tag name="BULLET_1" val="8226"/>
  <p:tag name="BULLET_2" val="8226"/>
  <p:tag name="MARGIN_1" val="0"/>
  <p:tag name="MARGIN_2" val="36"/>
  <p:tag name="MARGIN_3" val="72"/>
  <p:tag name="MARGIN_4" val="108"/>
  <p:tag name="MARGIN_5" val="144"/>
  <p:tag name="FONT_SIZE" val="12"/>
</p:tagLst>
</file>

<file path=ppt/tags/tag26.xml><?xml version="1.0" encoding="utf-8"?>
<p:tagLst xmlns:a="http://schemas.openxmlformats.org/drawingml/2006/main" xmlns:r="http://schemas.openxmlformats.org/officeDocument/2006/relationships" xmlns:p="http://schemas.openxmlformats.org/presentationml/2006/main">
  <p:tag name="ARTICULATE_SLIDE_GUID" val="7ccf6593-7d53-45b5-9329-cdca17508630"/>
  <p:tag name="AUDIO_ID" val="781"/>
  <p:tag name="ARTICULATE_PLAYLIST_ID" val="-1"/>
  <p:tag name="ARTICULATE_SLIDE_NAV" val="54"/>
  <p:tag name="ORIGINAL_AUDIO_FILEPATH" val="W:\Abt - TRI FY Reporting\Abt EPA TRI RY2015 Update\Audio\EPATRI_ADVANCED_VO\1_60.mp3"/>
  <p:tag name="ELAPSEDTIME" val="88.50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86"/>
  <p:tag name="ARTICULATE_PREV_BUTTON_ID" val="779"/>
  <p:tag name="ARTICULATE_USED_LAYOUT" val="2"/>
</p:tagLst>
</file>

<file path=ppt/tags/tag27.xml><?xml version="1.0" encoding="utf-8"?>
<p:tagLst xmlns:a="http://schemas.openxmlformats.org/drawingml/2006/main" xmlns:r="http://schemas.openxmlformats.org/officeDocument/2006/relationships" xmlns:p="http://schemas.openxmlformats.org/presentationml/2006/main">
  <p:tag name="ARTICULATE_SLIDE_GUID" val="5c8997dc-03eb-421e-bcc3-1ece2bd41a96"/>
  <p:tag name="AUDIO_ID" val="779"/>
  <p:tag name="ARTICULATE_PLAYLIST_ID" val="-1"/>
  <p:tag name="ARTICULATE_SLIDE_NAV" val="53"/>
  <p:tag name="ORIGINAL_AUDIO_FILEPATH" val="W:\Abt - TRI FY Reporting\Abt EPA TRI RY2015 Update\Audio\EPATRI_ADVANCED_VO\1_59.mp3"/>
  <p:tag name="ELAPSEDTIME" val="45.52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781"/>
  <p:tag name="ARTICULATE_PREV_BUTTON_ID" val="812"/>
  <p:tag name="ARTICULATE_USED_LAYOUT" val="2"/>
</p:tagLst>
</file>

<file path=ppt/tags/tag28.xml><?xml version="1.0" encoding="utf-8"?>
<p:tagLst xmlns:a="http://schemas.openxmlformats.org/drawingml/2006/main" xmlns:r="http://schemas.openxmlformats.org/officeDocument/2006/relationships" xmlns:p="http://schemas.openxmlformats.org/presentationml/2006/main">
  <p:tag name="ARTICULATE_TITLE_TAG" val="End of Module"/>
  <p:tag name="ARTICULATE_SLIDE_GUID" val="e1fe98d2-68a6-4794-9a61-dc27b4120803"/>
  <p:tag name="AUDIO_ID" val="803"/>
  <p:tag name="ARTICULATE_PLAYLIST_ID" val="-1"/>
  <p:tag name="ARTICULATE_SLIDE_NAV" val="56"/>
  <p:tag name="ORIGINAL_AUDIO_FILEPATH" val="I:\ABT-EPA\2008_Project\Audio\blank.mp3"/>
  <p:tag name="ELAPSEDTIME" val="5.04"/>
  <p:tag name="ARTICULATE_NAV_LEVEL" val="1"/>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False"/>
  <p:tag name="ARTICULATE_PREV_BUTTON_ID" val="786"/>
  <p:tag name="ARTICULATE_USED_LAYOUT" val="12"/>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dc2fd4ee-4b74-4cc0-aa0d-d6d3b0b08399"/>
  <p:tag name="AUDIO_ID" val="648"/>
  <p:tag name="ARTICULATE_PLAYLIST_ID" val="-1"/>
  <p:tag name="ARTICULATE_SLIDE_NAV" val="20"/>
  <p:tag name="ORIGINAL_AUDIO_FILEPATH" val="W:\Abt - TRI FY Reporting\Abt EPA TRI RY2015 Update\Audio\EPATRI_BASIC_VO\MP3\1_22.mp3"/>
  <p:tag name="ELAPSEDTIME" val="31.892"/>
  <p:tag name="TIMELINE" val="3.00/5.00"/>
  <p:tag name="ARTICULATE_NAV_LEVEL" val="2"/>
  <p:tag name="ARTICULATE_SLIDE_PRESENTER_GUID" val="92b5c1a9-5944-493b-b139-c77c1379748d"/>
  <p:tag name="ARTICULATE_SLIDE_PAUSE" val="1"/>
  <p:tag name="ARTICULATE_LOCK_SLIDE" val="0"/>
  <p:tag name="ARTICULATE_HIDE_SLIDE" val="0"/>
  <p:tag name="ARTICULATE_PLAYER_CONTROL_PREVIOUS" val="True"/>
  <p:tag name="ARTICULATE_PLAYER_CONTROL_NEXT" val="True"/>
  <p:tag name="ARTICULATE_NEXT_BUTTON_ID" val="302"/>
  <p:tag name="ARTICULATE_PREV_BUTTON_ID" val="292"/>
  <p:tag name="ARTICULATE_USED_LAYOUT" val="2"/>
</p:tagLst>
</file>

<file path=ppt/tags/tag4.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5.87504"/>
  <p:tag name="MARGIN_3" val="71.87504"/>
  <p:tag name="MARGIN_4" val="107.875"/>
  <p:tag name="MARGIN_5" val="143.875"/>
  <p:tag name="FONT_SIZE" val="10"/>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d262ba92-b893-4f54-92ee-67a102a6907c"/>
  <p:tag name="AUDIO_ID" val="603"/>
  <p:tag name="ARTICULATE_PLAYLIST_ID" val="-1"/>
  <p:tag name="ARTICULATE_SLIDE_NAV" val="22"/>
  <p:tag name="ORIGINAL_AUDIO_FILEPATH" val="W:\Abt - TRI FY Reporting\Abt EPA TRI RY2015 Update\Audio\EPATRI_BASIC_VO\MP3\1_24.mp3"/>
  <p:tag name="ELAPSEDTIME" val="38.732"/>
  <p:tag name="ARTICULATE_NAV_LEVEL" val="2"/>
  <p:tag name="ARTICULATE_SLIDE_PRESENTER_GUID" val="92b5c1a9-5944-493b-b139-c77c1379748d"/>
  <p:tag name="ARTICULATE_SLIDE_PAUSE" val="1"/>
  <p:tag name="ARTICULATE_LOCK_SLIDE" val="0"/>
  <p:tag name="ARTICULATE_HIDE_SLIDE" val="0"/>
  <p:tag name="ARTICULATE_PLAYER_CONTROL_PREVIOUS" val="True"/>
  <p:tag name="ARTICULATE_PLAYER_CONTROL_NEXT" val="True"/>
  <p:tag name="ARTICULATE_NEXT_BUTTON_ID" val="305"/>
  <p:tag name="ARTICULATE_PREV_BUTTON_ID" val="302"/>
  <p:tag name="ARTICULATE_USED_LAYOUT" val="2"/>
</p:tagLst>
</file>

<file path=ppt/tags/tag6.xml><?xml version="1.0" encoding="utf-8"?>
<p:tagLst xmlns:a="http://schemas.openxmlformats.org/drawingml/2006/main" xmlns:r="http://schemas.openxmlformats.org/officeDocument/2006/relationships" xmlns:p="http://schemas.openxmlformats.org/presentationml/2006/main">
  <p:tag name="ARTICULATE_SLIDE_GUID" val="bbb03991-cf1e-45d6-a6e6-81ddf9d720e9"/>
  <p:tag name="AUDIO_ID" val="587"/>
  <p:tag name="ARTICULATE_PLAYLIST_ID" val="-1"/>
  <p:tag name="ARTICULATE_SLIDE_NAV" val="39"/>
  <p:tag name="ORIGINAL_AUDIO_FILEPATH" val="W:\Abt - TRI FY Reporting\Abt EPA TRI RY2015 Update\Audio\EPATRI_ADVANCED_VO\1_44.mp3"/>
  <p:tag name="ELAPSEDTIME" val="137.94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588"/>
  <p:tag name="ARTICULATE_PREV_BUTTON_ID" val="584"/>
  <p:tag name="ARTICULATE_USED_LAYOUT" val="2"/>
</p:tagLst>
</file>

<file path=ppt/tags/tag7.xml><?xml version="1.0" encoding="utf-8"?>
<p:tagLst xmlns:a="http://schemas.openxmlformats.org/drawingml/2006/main" xmlns:r="http://schemas.openxmlformats.org/officeDocument/2006/relationships" xmlns:p="http://schemas.openxmlformats.org/presentationml/2006/main">
  <p:tag name="ARTICULATE_SLIDE_GUID" val="bbb03991-cf1e-45d6-a6e6-81ddf9d720e9"/>
  <p:tag name="AUDIO_ID" val="587"/>
  <p:tag name="ARTICULATE_PLAYLIST_ID" val="-1"/>
  <p:tag name="ARTICULATE_SLIDE_NAV" val="39"/>
  <p:tag name="ORIGINAL_AUDIO_FILEPATH" val="W:\Abt - TRI FY Reporting\Abt EPA TRI RY2015 Update\Audio\EPATRI_ADVANCED_VO\1_44.mp3"/>
  <p:tag name="ELAPSEDTIME" val="137.94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588"/>
  <p:tag name="ARTICULATE_PREV_BUTTON_ID" val="584"/>
  <p:tag name="ARTICULATE_USED_LAYOUT" val="2"/>
</p:tagLst>
</file>

<file path=ppt/tags/tag8.xml><?xml version="1.0" encoding="utf-8"?>
<p:tagLst xmlns:a="http://schemas.openxmlformats.org/drawingml/2006/main" xmlns:r="http://schemas.openxmlformats.org/officeDocument/2006/relationships" xmlns:p="http://schemas.openxmlformats.org/presentationml/2006/main">
  <p:tag name="ARTICULATE_SLIDE_GUID" val="55cce2d8-4a2f-4a77-9e81-d72d5c43be46"/>
  <p:tag name="AUDIO_ID" val="588"/>
  <p:tag name="ARTICULATE_PLAYLIST_ID" val="-1"/>
  <p:tag name="ARTICULATE_SLIDE_NAV" val="40"/>
  <p:tag name="ORIGINAL_AUDIO_FILEPATH" val="W:\Abt - TRI FY Reporting\Abt EPA TRI RY2015 Update\Audio\EPATRI_ADVANCED_VO\1_45.mp3"/>
  <p:tag name="ELAPSEDTIME" val="77.982"/>
  <p:tag name="ARTICULATE_NAV_LEVEL" val="3"/>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589"/>
  <p:tag name="ARTICULATE_PREV_BUTTON_ID" val="587"/>
  <p:tag name="ARTICULATE_USED_LAYOUT" val="2"/>
</p:tagLst>
</file>

<file path=ppt/tags/tag9.xml><?xml version="1.0" encoding="utf-8"?>
<p:tagLst xmlns:a="http://schemas.openxmlformats.org/drawingml/2006/main" xmlns:r="http://schemas.openxmlformats.org/officeDocument/2006/relationships" xmlns:p="http://schemas.openxmlformats.org/presentationml/2006/main">
  <p:tag name="ARTICULATE_SLIDE_GUID" val="d3353332-a546-4337-af7e-9fdf2a95d7d0"/>
  <p:tag name="AUDIO_ID" val="589"/>
  <p:tag name="ARTICULATE_PLAYLIST_ID" val="-1"/>
  <p:tag name="ARTICULATE_SLIDE_NAV" val="41"/>
  <p:tag name="ORIGINAL_AUDIO_FILEPATH" val="W:\Abt - TRI FY Reporting\Abt EPA TRI RY2015 Update\Audio\EPATRI_ADVANCED_VO\1_46.mp3"/>
  <p:tag name="ELAPSEDTIME" val="45.252"/>
  <p:tag name="ARTICULATE_NAV_LEVEL" val="2"/>
  <p:tag name="ARTICULATE_SLIDE_PRESENTER_GUID" val="b568362d-845e-42a7-a68d-272697ec1c6a"/>
  <p:tag name="ARTICULATE_SLIDE_PAUSE" val="1"/>
  <p:tag name="ARTICULATE_LOCK_SLIDE" val="0"/>
  <p:tag name="ARTICULATE_HIDE_SLIDE" val="0"/>
  <p:tag name="ARTICULATE_PLAYER_CONTROL_PREVIOUS" val="True"/>
  <p:tag name="ARTICULATE_PLAYER_CONTROL_NEXT" val="True"/>
  <p:tag name="ARTICULATE_NEXT_BUTTON_ID" val="590"/>
  <p:tag name="ARTICULATE_PREV_BUTTON_ID" val="588"/>
  <p:tag name="ARTICULATE_USED_LAYOUT" val="2"/>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ody Slide">
  <a:themeElements>
    <a:clrScheme name="Custom 2">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D8D8D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ody Slide 2">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Divider Slide">
  <a:themeElements>
    <a:clrScheme name="Custom 3">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Divider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BFACFC91B5E24B820549F0A35A279A" ma:contentTypeVersion="8" ma:contentTypeDescription="Create a new document." ma:contentTypeScope="" ma:versionID="8ace32b1ebe3a41b7dcbfeba4f977f99">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aae20be9-29ff-4c16-99b5-263b981badec" xmlns:ns6="b9a828fe-30cf-4f54-a261-3360c4276cae" targetNamespace="http://schemas.microsoft.com/office/2006/metadata/properties" ma:root="true" ma:fieldsID="61479551c1831ab9899f830b25749d8d" ns1:_="" ns2:_="" ns3:_="" ns4:_="" ns5:_="" ns6:_="">
    <xsd:import namespace="http://schemas.microsoft.com/sharepoint/v3"/>
    <xsd:import namespace="4ffa91fb-a0ff-4ac5-b2db-65c790d184a4"/>
    <xsd:import namespace="http://schemas.microsoft.com/sharepoint.v3"/>
    <xsd:import namespace="http://schemas.microsoft.com/sharepoint/v3/fields"/>
    <xsd:import namespace="aae20be9-29ff-4c16-99b5-263b981badec"/>
    <xsd:import namespace="b9a828fe-30cf-4f54-a261-3360c4276cae"/>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6:SharedWithUsers" minOccurs="0"/>
                <xsd:element ref="ns6:SharedWithDetail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2" nillable="true" ma:displayName="Unified Compliance Policy Properties" ma:hidden="true" ma:internalName="_ip_UnifiedCompliancePolicyProperties">
      <xsd:simpleType>
        <xsd:restriction base="dms:Note"/>
      </xsd:simpleType>
    </xsd:element>
    <xsd:element name="_ip_UnifiedCompliancePolicyUIAction" ma:index="3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b114b5d2-b94f-43f0-a752-b0d6c441c009}" ma:internalName="TaxCatchAllLabel" ma:readOnly="true" ma:showField="CatchAllDataLabel" ma:web="b9a828fe-30cf-4f54-a261-3360c4276ca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b114b5d2-b94f-43f0-a752-b0d6c441c009}" ma:internalName="TaxCatchAll" ma:showField="CatchAllData" ma:web="b9a828fe-30cf-4f54-a261-3360c4276ca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e20be9-29ff-4c16-99b5-263b981badec"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9a828fe-30cf-4f54-a261-3360c4276cae" elementFormDefault="qualified">
    <xsd:import namespace="http://schemas.microsoft.com/office/2006/documentManagement/types"/>
    <xsd:import namespace="http://schemas.microsoft.com/office/infopath/2007/PartnerControls"/>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_ip_UnifiedCompliancePolicyUIAction xmlns="http://schemas.microsoft.com/sharepoint/v3" xsi:nil="tru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_ip_UnifiedCompliancePolicyProperties xmlns="http://schemas.microsoft.com/sharepoint/v3" xsi:nil="true"/>
    <Rights xmlns="4ffa91fb-a0ff-4ac5-b2db-65c790d184a4" xsi:nil="true"/>
    <Document_x0020_Creation_x0020_Date xmlns="4ffa91fb-a0ff-4ac5-b2db-65c790d184a4">2022-12-07T21:50:14+00:00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xsi:nil="true"/>
    <SharedWithUsers xmlns="b9a828fe-30cf-4f54-a261-3360c4276cae">
      <UserInfo>
        <DisplayName>Edgar, Erik</DisplayName>
        <AccountId>115</AccountId>
        <AccountType/>
      </UserInfo>
    </SharedWithUsers>
  </documentManagement>
</p:properties>
</file>

<file path=customXml/itemProps1.xml><?xml version="1.0" encoding="utf-8"?>
<ds:datastoreItem xmlns:ds="http://schemas.openxmlformats.org/officeDocument/2006/customXml" ds:itemID="{BB844807-1871-478F-B2FF-E011824909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aae20be9-29ff-4c16-99b5-263b981badec"/>
    <ds:schemaRef ds:uri="b9a828fe-30cf-4f54-a261-3360c4276c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E702BA6-EDF9-4D97-B921-10111D5072BA}">
  <ds:schemaRefs>
    <ds:schemaRef ds:uri="Microsoft.SharePoint.Taxonomy.ContentTypeSync"/>
  </ds:schemaRefs>
</ds:datastoreItem>
</file>

<file path=customXml/itemProps3.xml><?xml version="1.0" encoding="utf-8"?>
<ds:datastoreItem xmlns:ds="http://schemas.openxmlformats.org/officeDocument/2006/customXml" ds:itemID="{9835B5AE-E2D8-4365-B020-3C4327A648B2}">
  <ds:schemaRefs>
    <ds:schemaRef ds:uri="http://schemas.microsoft.com/sharepoint/v3/contenttype/forms"/>
  </ds:schemaRefs>
</ds:datastoreItem>
</file>

<file path=customXml/itemProps4.xml><?xml version="1.0" encoding="utf-8"?>
<ds:datastoreItem xmlns:ds="http://schemas.openxmlformats.org/officeDocument/2006/customXml" ds:itemID="{C9B8389D-0A3B-4C1F-A9DC-F7824D974751}">
  <ds:schemaRefs>
    <ds:schemaRef ds:uri="http://schemas.microsoft.com/sharepoint/v3/fields"/>
    <ds:schemaRef ds:uri="http://schemas.microsoft.com/office/infopath/2007/PartnerControls"/>
    <ds:schemaRef ds:uri="aae20be9-29ff-4c16-99b5-263b981badec"/>
    <ds:schemaRef ds:uri="http://schemas.microsoft.com/office/2006/metadata/properties"/>
    <ds:schemaRef ds:uri="http://schemas.openxmlformats.org/package/2006/metadata/core-properties"/>
    <ds:schemaRef ds:uri="http://purl.org/dc/elements/1.1/"/>
    <ds:schemaRef ds:uri="http://purl.org/dc/dcmitype/"/>
    <ds:schemaRef ds:uri="http://schemas.microsoft.com/office/2006/documentManagement/types"/>
    <ds:schemaRef ds:uri="http://purl.org/dc/terms/"/>
    <ds:schemaRef ds:uri="http://schemas.microsoft.com/sharepoint/v3"/>
    <ds:schemaRef ds:uri="b9a828fe-30cf-4f54-a261-3360c4276cae"/>
    <ds:schemaRef ds:uri="http://schemas.microsoft.com/sharepoint.v3"/>
    <ds:schemaRef ds:uri="4ffa91fb-a0ff-4ac5-b2db-65c790d184a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44569</TotalTime>
  <Words>17434</Words>
  <Application>Microsoft Office PowerPoint</Application>
  <PresentationFormat>Widescreen</PresentationFormat>
  <Paragraphs>904</Paragraphs>
  <Slides>81</Slides>
  <Notes>76</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81</vt:i4>
      </vt:variant>
    </vt:vector>
  </HeadingPairs>
  <TitlesOfParts>
    <vt:vector size="91" baseType="lpstr">
      <vt:lpstr>Arial</vt:lpstr>
      <vt:lpstr>Calibri</vt:lpstr>
      <vt:lpstr>Lucida Grande</vt:lpstr>
      <vt:lpstr>Tahoma</vt:lpstr>
      <vt:lpstr>Times New Roman</vt:lpstr>
      <vt:lpstr>Office Theme</vt:lpstr>
      <vt:lpstr>Body Slide</vt:lpstr>
      <vt:lpstr>Body Slide 2</vt:lpstr>
      <vt:lpstr>Divider Slide</vt:lpstr>
      <vt:lpstr>1_Divider Slide</vt:lpstr>
      <vt:lpstr>PowerPoint Presentation</vt:lpstr>
      <vt:lpstr>TRI Training Module Agendas</vt:lpstr>
      <vt:lpstr>TRI Reporting Requirements</vt:lpstr>
      <vt:lpstr>TRI Process: 2 Step Process</vt:lpstr>
      <vt:lpstr>SECTION I: RECENT TRI PROGRAM CHANGES</vt:lpstr>
      <vt:lpstr>TRI Program Changes for RY 2022</vt:lpstr>
      <vt:lpstr>TRI Program Changes for RY 2022</vt:lpstr>
      <vt:lpstr>Chemical List Changes</vt:lpstr>
      <vt:lpstr>Chemical List Changes</vt:lpstr>
      <vt:lpstr>NAICS Code Changes</vt:lpstr>
      <vt:lpstr>Changes to Parent Company Reporting</vt:lpstr>
      <vt:lpstr>Discretionary Authority</vt:lpstr>
      <vt:lpstr>Application of TRI Reporting Requirements to Certain Contract Sterilization Facilities</vt:lpstr>
      <vt:lpstr>Default Percentages for Section 6.1 Transfers</vt:lpstr>
      <vt:lpstr>Addition of Natural Gas Processing Facilities to TRI</vt:lpstr>
      <vt:lpstr>Upcoming TRI Program Changes for RY 2023</vt:lpstr>
      <vt:lpstr>Upcoming TRI Program Changes for RY 2023</vt:lpstr>
      <vt:lpstr>SECTION II: ADVANCED REPORTING GUIDANCE</vt:lpstr>
      <vt:lpstr>Chemicals with 25,000/10,000-pound Reporting Thresholds</vt:lpstr>
      <vt:lpstr>PFAS Activity Thresholds</vt:lpstr>
      <vt:lpstr> Chemicals of Special Concern and Activity Thresholds</vt:lpstr>
      <vt:lpstr>Threshold Guidance</vt:lpstr>
      <vt:lpstr>Threshold Guidance: Combustion</vt:lpstr>
      <vt:lpstr>Exemptions</vt:lpstr>
      <vt:lpstr>Exemption Guidance</vt:lpstr>
      <vt:lpstr>Metals and Metal Compound Category</vt:lpstr>
      <vt:lpstr>Cyanide Compounds and Hydrogen Cyanide</vt:lpstr>
      <vt:lpstr>Metal Cyanide Compound Guidance</vt:lpstr>
      <vt:lpstr>Nitrate Compounds Category</vt:lpstr>
      <vt:lpstr>Quiz #1: Question 1</vt:lpstr>
      <vt:lpstr>Quiz #1: Question 2</vt:lpstr>
      <vt:lpstr>Quiz #1: Question 3</vt:lpstr>
      <vt:lpstr>Ammonia Guidance</vt:lpstr>
      <vt:lpstr>Ammonia Calculation Examples</vt:lpstr>
      <vt:lpstr>Acid Aerosols</vt:lpstr>
      <vt:lpstr>Chemical Migration Guidance</vt:lpstr>
      <vt:lpstr>Chemical Migration Guidance</vt:lpstr>
      <vt:lpstr>EPA Compliance Incentives</vt:lpstr>
      <vt:lpstr>EPA Self-Disclosure Audit Policy</vt:lpstr>
      <vt:lpstr>EPA Self-Disclosure Audit Policy</vt:lpstr>
      <vt:lpstr>Revising TRI Data</vt:lpstr>
      <vt:lpstr>Withdrawing TRI Data</vt:lpstr>
      <vt:lpstr>Submitting Revisions and Withdrawals</vt:lpstr>
      <vt:lpstr>EPCRA Section 313 Enforcement</vt:lpstr>
      <vt:lpstr>SECTION III: DETAILED GUIDANCE FOR CHEMICALS OF SPECIAL CONCERN</vt:lpstr>
      <vt:lpstr>Chemicals of Special Concern</vt:lpstr>
      <vt:lpstr>Dioxin and Dioxin-like Compounds</vt:lpstr>
      <vt:lpstr>Dioxin and Dioxin-like Compounds</vt:lpstr>
      <vt:lpstr>Lead and Lead Compounds</vt:lpstr>
      <vt:lpstr>Lead and Lead Compounds</vt:lpstr>
      <vt:lpstr>Lead Threshold Determination Flow Chart</vt:lpstr>
      <vt:lpstr>Quiz #2: Question 1</vt:lpstr>
      <vt:lpstr>Quiz #2: Question 2</vt:lpstr>
      <vt:lpstr>Polycyclic Aromatic Compounds (PACs) and Benzo[g,h,i]perylene</vt:lpstr>
      <vt:lpstr>PACs (cont.)</vt:lpstr>
      <vt:lpstr>Mercury and Mercury Compounds</vt:lpstr>
      <vt:lpstr>Mercury and Mercury Compounds</vt:lpstr>
      <vt:lpstr>Polychlorinated Biphenyls</vt:lpstr>
      <vt:lpstr>Polychlorinated Biphenyls</vt:lpstr>
      <vt:lpstr>SECTION IV: TOOLS AND ASSISTANCE</vt:lpstr>
      <vt:lpstr>www.epa.gov/tri</vt:lpstr>
      <vt:lpstr>Reference Sources</vt:lpstr>
      <vt:lpstr>Pollution Prevention (P2) Information</vt:lpstr>
      <vt:lpstr>TRI Contact Information</vt:lpstr>
      <vt:lpstr>SECTION V: TRI-MEweb</vt:lpstr>
      <vt:lpstr>TRI-MEweb and Submitting Via CDX</vt:lpstr>
      <vt:lpstr>Accessing TRI-MEweb</vt:lpstr>
      <vt:lpstr>Starting a Form in TRI-MEweb</vt:lpstr>
      <vt:lpstr>Production-Related Waste Managed (Section 8.1-8.7)</vt:lpstr>
      <vt:lpstr>Certifying Official Information</vt:lpstr>
      <vt:lpstr>Signing and Certifying Forms</vt:lpstr>
      <vt:lpstr>State and Tribal Submission Requirements</vt:lpstr>
      <vt:lpstr>eReceipts</vt:lpstr>
      <vt:lpstr>TRI-MEweb Tutorials</vt:lpstr>
      <vt:lpstr>END OF MODULE</vt:lpstr>
      <vt:lpstr>Quiz Answers</vt:lpstr>
      <vt:lpstr>Quiz #1: Question 1</vt:lpstr>
      <vt:lpstr>Quiz #1: Question 2</vt:lpstr>
      <vt:lpstr>Quiz #1: Question 3</vt:lpstr>
      <vt:lpstr>Quiz #2: Question 1</vt:lpstr>
      <vt:lpstr>Quiz #2: Question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Kerbo</dc:creator>
  <cp:lastModifiedBy>Erik Edgar</cp:lastModifiedBy>
  <cp:revision>827</cp:revision>
  <dcterms:created xsi:type="dcterms:W3CDTF">2019-10-12T19:09:45Z</dcterms:created>
  <dcterms:modified xsi:type="dcterms:W3CDTF">2023-01-19T14:40:18Z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0x010100EBBFACFC91B5E24B820549F0A35A279A</vt:lpwstr>
  </property>
  <property fmtid="{D5CDD505-2E9C-101B-9397-08002B2CF9AE}" pid="3" name="TaxKeyword">
    <vt:lpwstr/>
  </property>
  <property fmtid="{D5CDD505-2E9C-101B-9397-08002B2CF9AE}" pid="4" name="e3f09c3df709400db2417a7161762d62">
    <vt:lpwstr/>
  </property>
  <property fmtid="{D5CDD505-2E9C-101B-9397-08002B2CF9AE}" pid="5" name="EPA_x0020_Subject">
    <vt:lpwstr/>
  </property>
  <property fmtid="{D5CDD505-2E9C-101B-9397-08002B2CF9AE}" pid="6" name="Document Type">
    <vt:lpwstr/>
  </property>
  <property fmtid="{D5CDD505-2E9C-101B-9397-08002B2CF9AE}" pid="7" name="EPA Subject">
    <vt:lpwstr/>
  </property>
</Properties>
</file>